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3" r:id="rId4"/>
    <p:sldId id="264" r:id="rId5"/>
    <p:sldId id="269" r:id="rId6"/>
    <p:sldId id="268" r:id="rId7"/>
    <p:sldId id="270" r:id="rId8"/>
    <p:sldId id="285" r:id="rId9"/>
    <p:sldId id="267" r:id="rId10"/>
    <p:sldId id="257" r:id="rId11"/>
    <p:sldId id="274" r:id="rId12"/>
    <p:sldId id="259" r:id="rId13"/>
    <p:sldId id="260" r:id="rId14"/>
    <p:sldId id="261" r:id="rId15"/>
    <p:sldId id="262" r:id="rId16"/>
    <p:sldId id="275" r:id="rId17"/>
    <p:sldId id="258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2856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Лекция 14. Всенощное бдение. Утреня (окончание).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956376" cy="5410200"/>
          </a:xfrm>
        </p:spPr>
        <p:txBody>
          <a:bodyPr>
            <a:normAutofit fontScale="85000" lnSpcReduction="20000"/>
          </a:bodyPr>
          <a:lstStyle/>
          <a:p>
            <a:pPr marL="82296" indent="457200">
              <a:buNone/>
            </a:pPr>
            <a:r>
              <a:rPr lang="ru-RU" dirty="0" smtClean="0"/>
              <a:t>После 3, 6 и 9 песни канона диакон возглашает малую </a:t>
            </a:r>
            <a:r>
              <a:rPr lang="ru-RU" dirty="0" err="1" smtClean="0"/>
              <a:t>ектению</a:t>
            </a:r>
            <a:r>
              <a:rPr lang="ru-RU" dirty="0" smtClean="0"/>
              <a:t>.</a:t>
            </a:r>
          </a:p>
          <a:p>
            <a:pPr marL="82296" indent="457200">
              <a:buNone/>
            </a:pPr>
            <a:r>
              <a:rPr lang="ru-RU" dirty="0" smtClean="0"/>
              <a:t>Возглас </a:t>
            </a:r>
            <a:r>
              <a:rPr lang="ru-RU" dirty="0"/>
              <a:t>м</a:t>
            </a:r>
            <a:r>
              <a:rPr lang="ru-RU" dirty="0" smtClean="0"/>
              <a:t>алой </a:t>
            </a:r>
            <a:r>
              <a:rPr lang="ru-RU" dirty="0" err="1" smtClean="0"/>
              <a:t>ектении</a:t>
            </a:r>
            <a:r>
              <a:rPr lang="ru-RU" dirty="0" smtClean="0"/>
              <a:t> после 3-й песни канона: </a:t>
            </a:r>
            <a:r>
              <a:rPr lang="ru-RU" b="1" dirty="0"/>
              <a:t>Ибо Ты – Бог наш, и Тебе славу воссылаем, Отцу и Сыну и Святому Духу, ныне и всегда, и во веки </a:t>
            </a:r>
            <a:r>
              <a:rPr lang="ru-RU" b="1" dirty="0" smtClean="0"/>
              <a:t>веков.</a:t>
            </a:r>
          </a:p>
          <a:p>
            <a:pPr marL="82296" indent="457200">
              <a:buNone/>
            </a:pPr>
            <a:r>
              <a:rPr lang="ru-RU" dirty="0"/>
              <a:t>Возглас малой </a:t>
            </a:r>
            <a:r>
              <a:rPr lang="ru-RU" dirty="0" err="1"/>
              <a:t>ектении</a:t>
            </a:r>
            <a:r>
              <a:rPr lang="ru-RU" dirty="0"/>
              <a:t> после </a:t>
            </a:r>
            <a:r>
              <a:rPr lang="ru-RU" dirty="0" smtClean="0"/>
              <a:t>6-й </a:t>
            </a:r>
            <a:r>
              <a:rPr lang="ru-RU" dirty="0"/>
              <a:t>песни </a:t>
            </a:r>
            <a:r>
              <a:rPr lang="ru-RU" dirty="0" smtClean="0"/>
              <a:t>канона: </a:t>
            </a:r>
          </a:p>
          <a:p>
            <a:pPr marL="82296" indent="457200">
              <a:buNone/>
            </a:pPr>
            <a:r>
              <a:rPr lang="ru-RU" b="1" dirty="0"/>
              <a:t>Ибо Ты – Царь мира и Спаситель душ наших, и Тебе славу воссылаем, Отцу и Сыну и Святому Духу, ныне и всегда и во веки веков.</a:t>
            </a:r>
            <a:endParaRPr lang="ru-RU" b="1" dirty="0" smtClean="0"/>
          </a:p>
          <a:p>
            <a:pPr marL="82296" indent="457200">
              <a:buNone/>
            </a:pPr>
            <a:r>
              <a:rPr lang="ru-RU" dirty="0"/>
              <a:t>Возглас малой </a:t>
            </a:r>
            <a:r>
              <a:rPr lang="ru-RU" dirty="0" err="1"/>
              <a:t>ектении</a:t>
            </a:r>
            <a:r>
              <a:rPr lang="ru-RU" dirty="0"/>
              <a:t> после </a:t>
            </a:r>
            <a:r>
              <a:rPr lang="ru-RU" dirty="0" smtClean="0"/>
              <a:t>9-й </a:t>
            </a:r>
            <a:r>
              <a:rPr lang="ru-RU" dirty="0"/>
              <a:t>песни </a:t>
            </a:r>
            <a:r>
              <a:rPr lang="ru-RU" dirty="0" smtClean="0"/>
              <a:t>канона:</a:t>
            </a:r>
          </a:p>
          <a:p>
            <a:pPr marL="82296" indent="457200">
              <a:buNone/>
            </a:pPr>
            <a:r>
              <a:rPr lang="ru-RU" b="1" dirty="0"/>
              <a:t>Ибо Тебя хвалят все Силы небесные, и Тебе славу воссылают, Отцу и Сыну и Святому Духу, ныне и всегда, и во веки </a:t>
            </a:r>
            <a:r>
              <a:rPr lang="ru-RU" b="1" dirty="0" smtClean="0"/>
              <a:t>веков.</a:t>
            </a:r>
          </a:p>
          <a:p>
            <a:pPr marL="82296" indent="4572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1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836712"/>
          </a:xfrm>
        </p:spPr>
        <p:txBody>
          <a:bodyPr/>
          <a:lstStyle/>
          <a:p>
            <a:pPr algn="ctr"/>
            <a:r>
              <a:rPr lang="ru-RU" dirty="0" smtClean="0"/>
              <a:t>После шестой песни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8100392" cy="6021288"/>
          </a:xfrm>
        </p:spPr>
        <p:txBody>
          <a:bodyPr>
            <a:normAutofit fontScale="77500" lnSpcReduction="20000"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b="1" dirty="0" smtClean="0"/>
              <a:t>Кондак</a:t>
            </a:r>
            <a:r>
              <a:rPr lang="ru-RU" dirty="0"/>
              <a:t> (греч. </a:t>
            </a:r>
            <a:r>
              <a:rPr lang="ru-RU" dirty="0" err="1" smtClean="0"/>
              <a:t>κ</a:t>
            </a:r>
            <a:r>
              <a:rPr lang="ru-RU" dirty="0" err="1"/>
              <a:t>ο</a:t>
            </a:r>
            <a:r>
              <a:rPr lang="ru-RU" dirty="0" err="1" smtClean="0"/>
              <a:t>ντάκιον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err="1"/>
              <a:t>κοντός</a:t>
            </a:r>
            <a:r>
              <a:rPr lang="ru-RU" dirty="0"/>
              <a:t> – палочка, на которую наматывался свиток пергамента) – небольшое песнопение (в одну-две строфы), в параллель </a:t>
            </a:r>
            <a:r>
              <a:rPr lang="ru-RU" dirty="0" err="1" smtClean="0"/>
              <a:t>тропапю</a:t>
            </a:r>
            <a:r>
              <a:rPr lang="ru-RU" dirty="0"/>
              <a:t> </a:t>
            </a:r>
            <a:r>
              <a:rPr lang="ru-RU" dirty="0" smtClean="0"/>
              <a:t>раскрывающее </a:t>
            </a:r>
            <a:r>
              <a:rPr lang="ru-RU" dirty="0"/>
              <a:t>сущность праздника</a:t>
            </a:r>
            <a:r>
              <a:rPr lang="ru-RU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b="1" dirty="0" smtClean="0"/>
              <a:t>Кондак Воскресный 1 гласа: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dirty="0"/>
              <a:t>Воскрес Ты, как Бог, из гроба во </a:t>
            </a:r>
            <a:r>
              <a:rPr lang="ru-RU" dirty="0" smtClean="0"/>
              <a:t>славе </a:t>
            </a:r>
            <a:r>
              <a:rPr lang="ru-RU" dirty="0"/>
              <a:t>и мир с Собою воскресил</a:t>
            </a:r>
            <a:r>
              <a:rPr lang="ru-RU" dirty="0" smtClean="0"/>
              <a:t>. </a:t>
            </a:r>
            <a:r>
              <a:rPr lang="ru-RU" dirty="0"/>
              <a:t>И естество человеческое как Бога воспело Тебя</a:t>
            </a:r>
            <a:r>
              <a:rPr lang="ru-RU" dirty="0" smtClean="0"/>
              <a:t>, </a:t>
            </a:r>
            <a:r>
              <a:rPr lang="ru-RU" dirty="0"/>
              <a:t>и исчезла смерть</a:t>
            </a:r>
            <a:r>
              <a:rPr lang="ru-RU" dirty="0" smtClean="0"/>
              <a:t>. </a:t>
            </a:r>
            <a:r>
              <a:rPr lang="ru-RU" dirty="0"/>
              <a:t>Адам торжествует, Владыка</a:t>
            </a:r>
            <a:r>
              <a:rPr lang="ru-RU" dirty="0" smtClean="0"/>
              <a:t>, </a:t>
            </a:r>
            <a:r>
              <a:rPr lang="ru-RU" dirty="0"/>
              <a:t>и Ева, ныне, от уз избавляемая, радуется, </a:t>
            </a:r>
            <a:r>
              <a:rPr lang="ru-RU" dirty="0" smtClean="0"/>
              <a:t>взывая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"Ты, Христе, всем даруешь воскресение</a:t>
            </a:r>
            <a:r>
              <a:rPr lang="ru-RU" dirty="0" smtClean="0"/>
              <a:t>!«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b="1" dirty="0" smtClean="0"/>
              <a:t>Икос</a:t>
            </a:r>
            <a:r>
              <a:rPr lang="ru-RU" dirty="0"/>
              <a:t> (в переводе с греч. – </a:t>
            </a:r>
            <a:r>
              <a:rPr lang="ru-RU" i="1" dirty="0"/>
              <a:t>дом</a:t>
            </a:r>
            <a:r>
              <a:rPr lang="ru-RU" dirty="0"/>
              <a:t>) – церковное песнопение, содержащее прославление святого или празднуемого события. </a:t>
            </a:r>
            <a:endParaRPr lang="ru-RU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dirty="0" smtClean="0"/>
              <a:t>Икос </a:t>
            </a:r>
            <a:r>
              <a:rPr lang="ru-RU" dirty="0"/>
              <a:t>и кондак сходны по содержанию и одинаковы по изложению. Разница между ними та, что кондак короче, а икос пространнее: кондак – тема, а икос – развитие её. Посему икос всегда читается после кондака,</a:t>
            </a:r>
          </a:p>
        </p:txBody>
      </p:sp>
    </p:spTree>
    <p:extLst>
      <p:ext uri="{BB962C8B-B14F-4D97-AF65-F5344CB8AC3E}">
        <p14:creationId xmlns:p14="http://schemas.microsoft.com/office/powerpoint/2010/main" val="27359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2502"/>
            <a:ext cx="8172400" cy="109224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dirty="0" smtClean="0"/>
              <a:t>На 8-й песни канона диакон начинает каждение алтаря.</a:t>
            </a:r>
            <a:endParaRPr lang="ru-RU" dirty="0"/>
          </a:p>
        </p:txBody>
      </p:sp>
      <p:pic>
        <p:nvPicPr>
          <p:cNvPr id="2050" name="Picture 2" descr="C:\Users\Василий\Desktop\библейско-богсловские курсы\14 лекция\fotor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973144" cy="53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8100392" cy="1020525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 перед иконой Божией Матери возглашает: </a:t>
            </a:r>
            <a:r>
              <a:rPr lang="ru-RU" b="1" dirty="0" smtClean="0"/>
              <a:t>«</a:t>
            </a:r>
            <a:r>
              <a:rPr lang="ru-RU" b="1" dirty="0"/>
              <a:t>Богородицу и Матерь Света в песнях возвеличим</a:t>
            </a:r>
            <a:r>
              <a:rPr lang="ru-RU" b="1" dirty="0" smtClean="0"/>
              <a:t>».</a:t>
            </a:r>
            <a:endParaRPr lang="ru-RU" b="1" dirty="0"/>
          </a:p>
        </p:txBody>
      </p:sp>
      <p:pic>
        <p:nvPicPr>
          <p:cNvPr id="3074" name="Picture 2" descr="C:\Users\Василий\Desktop\библейско-богсловские курсы\14 лекция\fotor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5733"/>
            <a:ext cx="8045152" cy="53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7647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Хор исполняет песнь Божией Матери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165304"/>
          </a:xfrm>
        </p:spPr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ru-RU" sz="2000" dirty="0"/>
              <a:t>Величает душа Моя </a:t>
            </a:r>
            <a:r>
              <a:rPr lang="ru-RU" sz="2000" dirty="0" smtClean="0"/>
              <a:t>Господа, и </a:t>
            </a:r>
            <a:r>
              <a:rPr lang="ru-RU" sz="2000" dirty="0"/>
              <a:t>возрадовался дух Мой о Боге, Спасителе Моём</a:t>
            </a:r>
            <a:r>
              <a:rPr lang="ru-RU" sz="2000" dirty="0" smtClean="0"/>
              <a:t>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b="1" dirty="0"/>
              <a:t>Честью высшую </a:t>
            </a:r>
            <a:r>
              <a:rPr lang="ru-RU" sz="2000" b="1" dirty="0" smtClean="0"/>
              <a:t>Херувимов </a:t>
            </a:r>
            <a:r>
              <a:rPr lang="ru-RU" sz="2000" b="1" dirty="0"/>
              <a:t>и несравненно славнейшую Серафимов, </a:t>
            </a:r>
            <a:r>
              <a:rPr lang="ru-RU" sz="2000" b="1" dirty="0" smtClean="0"/>
              <a:t>девственно </a:t>
            </a:r>
            <a:r>
              <a:rPr lang="ru-RU" sz="2000" b="1" dirty="0"/>
              <a:t>Бога-Слово родившую</a:t>
            </a:r>
            <a:r>
              <a:rPr lang="ru-RU" sz="2000" b="1" dirty="0" smtClean="0"/>
              <a:t>, </a:t>
            </a:r>
            <a:r>
              <a:rPr lang="ru-RU" sz="2000" b="1" dirty="0"/>
              <a:t>истинную Богородицу – Тебя величаем</a:t>
            </a:r>
            <a:r>
              <a:rPr lang="ru-RU" sz="2000" b="1" dirty="0" smtClean="0"/>
              <a:t>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/>
              <a:t>Что призрел Он на смирение Рабы </a:t>
            </a:r>
            <a:r>
              <a:rPr lang="ru-RU" sz="2000" dirty="0" smtClean="0"/>
              <a:t>Своей; ибо </a:t>
            </a:r>
            <a:r>
              <a:rPr lang="ru-RU" sz="2000" dirty="0"/>
              <a:t>отныне назовут Меня блаженной все роды</a:t>
            </a:r>
            <a:r>
              <a:rPr lang="ru-RU" sz="2000" dirty="0" smtClean="0"/>
              <a:t>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b="1" dirty="0"/>
              <a:t>Честью высшую </a:t>
            </a:r>
            <a:r>
              <a:rPr lang="ru-RU" sz="2000" b="1" dirty="0" smtClean="0"/>
              <a:t>Херувимов:</a:t>
            </a:r>
            <a:endParaRPr lang="ru-RU" sz="2000" dirty="0" smtClean="0"/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/>
              <a:t>Что сотворил Мне великое Сильный, </a:t>
            </a:r>
            <a:r>
              <a:rPr lang="ru-RU" sz="2000" dirty="0" smtClean="0"/>
              <a:t>и </a:t>
            </a:r>
            <a:r>
              <a:rPr lang="ru-RU" sz="2000" dirty="0"/>
              <a:t>свято имя Его</a:t>
            </a:r>
            <a:r>
              <a:rPr lang="ru-RU" sz="2000" dirty="0" smtClean="0"/>
              <a:t>, </a:t>
            </a:r>
            <a:r>
              <a:rPr lang="ru-RU" sz="2000" dirty="0"/>
              <a:t>и милость Его в роды родов к боящимся Его</a:t>
            </a:r>
            <a:r>
              <a:rPr lang="ru-RU" sz="2000" dirty="0" smtClean="0"/>
              <a:t>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b="1" dirty="0"/>
              <a:t>Честью высшую </a:t>
            </a:r>
            <a:r>
              <a:rPr lang="ru-RU" sz="2000" b="1" dirty="0" smtClean="0"/>
              <a:t>Херувимов:</a:t>
            </a:r>
            <a:endParaRPr lang="ru-RU" sz="2000" dirty="0" smtClean="0"/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err="1"/>
              <a:t>Соделал</a:t>
            </a:r>
            <a:r>
              <a:rPr lang="ru-RU" sz="2000" dirty="0"/>
              <a:t> Он сильное рукою </a:t>
            </a:r>
            <a:r>
              <a:rPr lang="ru-RU" sz="2000" dirty="0" smtClean="0"/>
              <a:t>Своею, рассеял </a:t>
            </a:r>
            <a:r>
              <a:rPr lang="ru-RU" sz="2000" dirty="0"/>
              <a:t>надменных в помышлениях сердца их</a:t>
            </a:r>
            <a:r>
              <a:rPr lang="ru-RU" sz="2000" dirty="0" smtClean="0"/>
              <a:t>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b="1" dirty="0"/>
              <a:t>Честью высшую </a:t>
            </a:r>
            <a:r>
              <a:rPr lang="ru-RU" sz="2000" b="1" dirty="0" smtClean="0"/>
              <a:t>Херувимов:</a:t>
            </a:r>
            <a:endParaRPr lang="ru-RU" sz="2000" dirty="0" smtClean="0"/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/>
              <a:t>Низложил властителей с </a:t>
            </a:r>
            <a:r>
              <a:rPr lang="ru-RU" sz="2000" dirty="0" smtClean="0"/>
              <a:t>престолов и </a:t>
            </a:r>
            <a:r>
              <a:rPr lang="ru-RU" sz="2000" dirty="0"/>
              <a:t>вознес смиренных, алчущих исполнил благ </a:t>
            </a:r>
            <a:r>
              <a:rPr lang="ru-RU" sz="2000" dirty="0" smtClean="0"/>
              <a:t> </a:t>
            </a:r>
            <a:r>
              <a:rPr lang="ru-RU" sz="2000" dirty="0"/>
              <a:t>и богатых отослал ни с чем</a:t>
            </a:r>
            <a:r>
              <a:rPr lang="ru-RU" sz="2000" dirty="0" smtClean="0"/>
              <a:t>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b="1" dirty="0"/>
              <a:t>Честью высшую </a:t>
            </a:r>
            <a:r>
              <a:rPr lang="ru-RU" sz="2000" b="1" dirty="0" smtClean="0"/>
              <a:t>Херувимов:</a:t>
            </a:r>
            <a:endParaRPr lang="ru-RU" sz="2000" dirty="0" smtClean="0"/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/>
              <a:t>Поддержал Израиля, отрока Своего</a:t>
            </a:r>
            <a:r>
              <a:rPr lang="ru-RU" sz="2000" dirty="0" smtClean="0"/>
              <a:t>, </a:t>
            </a:r>
            <a:r>
              <a:rPr lang="ru-RU" sz="2000" dirty="0"/>
              <a:t>вспомнив о милости, </a:t>
            </a:r>
            <a:r>
              <a:rPr lang="ru-RU" sz="2000" dirty="0" smtClean="0"/>
              <a:t>– как </a:t>
            </a:r>
            <a:r>
              <a:rPr lang="ru-RU" sz="2000" dirty="0"/>
              <a:t>Он сказал отцам нашим, – </a:t>
            </a:r>
            <a:r>
              <a:rPr lang="ru-RU" sz="2000" dirty="0" smtClean="0"/>
              <a:t>к </a:t>
            </a:r>
            <a:r>
              <a:rPr lang="ru-RU" sz="2000" dirty="0"/>
              <a:t>Аврааму и семени его </a:t>
            </a:r>
            <a:r>
              <a:rPr lang="ru-RU" sz="2000" dirty="0" smtClean="0"/>
              <a:t>навеки </a:t>
            </a:r>
            <a:r>
              <a:rPr lang="ru-RU" sz="2000" dirty="0"/>
              <a:t> </a:t>
            </a:r>
            <a:r>
              <a:rPr lang="ru-RU" sz="2000" dirty="0" smtClean="0"/>
              <a:t>(</a:t>
            </a:r>
            <a:r>
              <a:rPr lang="ru-RU" sz="2000" dirty="0" err="1" smtClean="0"/>
              <a:t>Лк</a:t>
            </a:r>
            <a:r>
              <a:rPr lang="ru-RU" sz="2000" dirty="0" smtClean="0"/>
              <a:t>. 1:46-55).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b="1" dirty="0"/>
              <a:t>Честью высшую Херувимов:</a:t>
            </a:r>
            <a:endParaRPr lang="ru-RU" sz="2000" dirty="0"/>
          </a:p>
          <a:p>
            <a:pPr marL="82296" indent="0" algn="just"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51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После 9 песни канона и малой ектеньи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иакон возглашает:</a:t>
            </a:r>
            <a:r>
              <a:rPr lang="ru-RU" b="1" dirty="0"/>
              <a:t> Свят Господь Бог наш</a:t>
            </a:r>
            <a:r>
              <a:rPr lang="ru-RU" b="1" dirty="0" smtClean="0"/>
              <a:t>.</a:t>
            </a:r>
          </a:p>
          <a:p>
            <a:pPr marL="82296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/>
              <a:t> </a:t>
            </a:r>
            <a:r>
              <a:rPr lang="ru-RU" b="1" dirty="0"/>
              <a:t>Свят Господь Бог наш</a:t>
            </a:r>
            <a:r>
              <a:rPr lang="ru-RU" b="1" dirty="0" smtClean="0"/>
              <a:t>.</a:t>
            </a:r>
          </a:p>
          <a:p>
            <a:pPr marL="82296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 </a:t>
            </a:r>
            <a:r>
              <a:rPr lang="ru-RU" b="1" dirty="0"/>
              <a:t>Ибо свят Господь Бог наш.</a:t>
            </a:r>
          </a:p>
          <a:p>
            <a:pPr marL="82296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Хор:</a:t>
            </a:r>
            <a:r>
              <a:rPr lang="ru-RU" b="1" dirty="0"/>
              <a:t> Свят Господь Бог наш</a:t>
            </a:r>
            <a:r>
              <a:rPr lang="ru-RU" b="1" dirty="0" smtClean="0"/>
              <a:t>.</a:t>
            </a:r>
          </a:p>
          <a:p>
            <a:pPr marL="82296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 </a:t>
            </a:r>
            <a:r>
              <a:rPr lang="ru-RU" b="1" dirty="0"/>
              <a:t>Над всеми людьми Бог наш.</a:t>
            </a:r>
          </a:p>
          <a:p>
            <a:pPr marL="82296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Хор:</a:t>
            </a:r>
            <a:r>
              <a:rPr lang="ru-RU" b="1" dirty="0"/>
              <a:t> Свят Господь Бог наш</a:t>
            </a:r>
            <a:r>
              <a:rPr lang="ru-RU" b="1" dirty="0" smtClean="0"/>
              <a:t>.</a:t>
            </a:r>
          </a:p>
          <a:p>
            <a:pPr marL="82296" indent="0" algn="just">
              <a:buNone/>
            </a:pPr>
            <a:endParaRPr lang="ru-RU" b="1" dirty="0" smtClean="0"/>
          </a:p>
          <a:p>
            <a:pPr marL="82296" indent="0" algn="just">
              <a:buNone/>
            </a:pPr>
            <a:r>
              <a:rPr lang="ru-RU" dirty="0" smtClean="0"/>
              <a:t>Затем читается </a:t>
            </a:r>
            <a:r>
              <a:rPr lang="ru-RU" b="1" dirty="0" err="1"/>
              <a:t>ексапостиларий</a:t>
            </a:r>
            <a:r>
              <a:rPr lang="ru-RU" b="1" dirty="0"/>
              <a:t> </a:t>
            </a:r>
            <a:r>
              <a:rPr lang="ru-RU" b="1" dirty="0" smtClean="0"/>
              <a:t>.</a:t>
            </a:r>
            <a:endParaRPr lang="ru-RU" b="1" dirty="0"/>
          </a:p>
          <a:p>
            <a:pPr marL="82296" indent="0" algn="just">
              <a:buNone/>
            </a:pPr>
            <a:r>
              <a:rPr lang="ru-RU" dirty="0" smtClean="0"/>
              <a:t>«</a:t>
            </a:r>
            <a:r>
              <a:rPr lang="ru-RU" i="1" dirty="0" smtClean="0"/>
              <a:t>Название </a:t>
            </a:r>
            <a:r>
              <a:rPr lang="ru-RU" i="1" dirty="0"/>
              <a:t>«</a:t>
            </a:r>
            <a:r>
              <a:rPr lang="ru-RU" i="1" dirty="0" err="1"/>
              <a:t>ексапостиларий</a:t>
            </a:r>
            <a:r>
              <a:rPr lang="ru-RU" i="1" dirty="0"/>
              <a:t>» (</a:t>
            </a:r>
            <a:r>
              <a:rPr lang="ru-RU" i="1" dirty="0" err="1"/>
              <a:t>έξ</a:t>
            </a:r>
            <a:r>
              <a:rPr lang="ru-RU" i="1" dirty="0"/>
              <a:t>αποστειλάριον от έξαποστέλλω – высылаю, отсылаю) объясняют или тем, что они прославляют послание апостолов на проповедь, о чем действительно говорится в ексапостилариях воскресных (Марк Ефесский), но только в воскресных, и далеко не во всех, или, что вероятнее, тем, что для пения его выходит певец на середину церкви, что и ныне требуется для некоторых ексапостилариев (см. Вел. </a:t>
            </a:r>
            <a:r>
              <a:rPr lang="ru-RU" i="1" dirty="0" err="1"/>
              <a:t>понед</a:t>
            </a:r>
            <a:r>
              <a:rPr lang="ru-RU" i="1" dirty="0" smtClean="0"/>
              <a:t>.)».</a:t>
            </a:r>
          </a:p>
          <a:p>
            <a:pPr marL="82296" indent="0" algn="r">
              <a:buNone/>
            </a:pPr>
            <a:r>
              <a:rPr lang="ru-RU" i="1" dirty="0" smtClean="0"/>
              <a:t>(проф. Михаил </a:t>
            </a:r>
            <a:r>
              <a:rPr lang="ru-RU" i="1" dirty="0" err="1" smtClean="0"/>
              <a:t>Скабаланович</a:t>
            </a:r>
            <a:r>
              <a:rPr lang="ru-RU" i="1" dirty="0" smtClean="0"/>
              <a:t>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919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0527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После канона и </a:t>
            </a:r>
            <a:r>
              <a:rPr lang="ru-RU" sz="2800" dirty="0" err="1" smtClean="0"/>
              <a:t>ексапостилария</a:t>
            </a:r>
            <a:r>
              <a:rPr lang="ru-RU" sz="2800" dirty="0" smtClean="0"/>
              <a:t> поются хвалительные псалмы (148-150) и стихиры на </a:t>
            </a:r>
            <a:r>
              <a:rPr lang="ru-RU" sz="2800" dirty="0" err="1" smtClean="0"/>
              <a:t>Хвалитех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8100392" cy="5877272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b="1" dirty="0"/>
              <a:t>Всё, что дышит, да восхвалит Господа! </a:t>
            </a:r>
            <a:r>
              <a:rPr lang="ru-RU" b="1" dirty="0" smtClean="0"/>
              <a:t>Хвалите </a:t>
            </a:r>
            <a:r>
              <a:rPr lang="ru-RU" b="1" dirty="0"/>
              <a:t>Господа с небес, хвалите Его в вышних. Тебе подобает песнь, Богу</a:t>
            </a:r>
            <a:r>
              <a:rPr lang="ru-RU" b="1" dirty="0" smtClean="0"/>
              <a:t>.</a:t>
            </a:r>
          </a:p>
          <a:p>
            <a:pPr marL="82296" indent="0">
              <a:buNone/>
            </a:pPr>
            <a:r>
              <a:rPr lang="ru-RU" b="1" dirty="0" smtClean="0"/>
              <a:t>Хвалите </a:t>
            </a:r>
            <a:r>
              <a:rPr lang="ru-RU" b="1" dirty="0"/>
              <a:t>Его, все Ангелы Его, хвалите Его, все воинства Его. </a:t>
            </a:r>
            <a:r>
              <a:rPr lang="ru-RU" b="1" dirty="0" smtClean="0"/>
              <a:t> </a:t>
            </a:r>
            <a:r>
              <a:rPr lang="ru-RU" b="1" dirty="0"/>
              <a:t>Тебе подобает песнь, Богу</a:t>
            </a:r>
            <a:r>
              <a:rPr lang="ru-RU" b="1" dirty="0" smtClean="0"/>
              <a:t>.</a:t>
            </a:r>
          </a:p>
          <a:p>
            <a:pPr marL="82296" indent="0">
              <a:buNone/>
            </a:pPr>
            <a:r>
              <a:rPr lang="ru-RU" b="1" dirty="0" smtClean="0"/>
              <a:t>Стихиры на </a:t>
            </a:r>
            <a:r>
              <a:rPr lang="ru-RU" b="1" dirty="0" err="1" smtClean="0"/>
              <a:t>Хвалитех</a:t>
            </a:r>
            <a:r>
              <a:rPr lang="ru-RU" b="1" dirty="0" smtClean="0"/>
              <a:t> </a:t>
            </a:r>
            <a:r>
              <a:rPr lang="ru-RU" b="1" dirty="0"/>
              <a:t>1 </a:t>
            </a:r>
            <a:r>
              <a:rPr lang="ru-RU" b="1" dirty="0" smtClean="0"/>
              <a:t>гласа:</a:t>
            </a:r>
          </a:p>
          <a:p>
            <a:pPr marL="82296" indent="0">
              <a:buNone/>
            </a:pPr>
            <a:r>
              <a:rPr lang="ru-RU" b="1" dirty="0"/>
              <a:t>Стих:</a:t>
            </a:r>
            <a:r>
              <a:rPr lang="ru-RU" b="1" dirty="0">
                <a:solidFill>
                  <a:srgbClr val="FF0000"/>
                </a:solidFill>
              </a:rPr>
              <a:t> Совершить среди них суд предписанный; </a:t>
            </a:r>
            <a:r>
              <a:rPr lang="ru-RU" b="1" dirty="0" smtClean="0">
                <a:solidFill>
                  <a:srgbClr val="FF0000"/>
                </a:solidFill>
              </a:rPr>
              <a:t>слава </a:t>
            </a:r>
            <a:r>
              <a:rPr lang="ru-RU" b="1" dirty="0">
                <a:solidFill>
                  <a:srgbClr val="FF0000"/>
                </a:solidFill>
              </a:rPr>
              <a:t>сия – всем святым </a:t>
            </a:r>
            <a:r>
              <a:rPr lang="ru-RU" b="1" dirty="0" smtClean="0">
                <a:solidFill>
                  <a:srgbClr val="FF0000"/>
                </a:solidFill>
              </a:rPr>
              <a:t>Его</a:t>
            </a:r>
            <a:r>
              <a:rPr lang="ru-RU" dirty="0">
                <a:solidFill>
                  <a:srgbClr val="FF0000"/>
                </a:solidFill>
              </a:rPr>
              <a:t>   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Пс</a:t>
            </a:r>
            <a:r>
              <a:rPr lang="ru-RU" dirty="0" smtClean="0">
                <a:solidFill>
                  <a:srgbClr val="FF0000"/>
                </a:solidFill>
              </a:rPr>
              <a:t> 149:10).</a:t>
            </a:r>
          </a:p>
          <a:p>
            <a:pPr marL="82296" indent="0">
              <a:buNone/>
            </a:pPr>
            <a:r>
              <a:rPr lang="ru-RU" dirty="0"/>
              <a:t>Воспеваем </a:t>
            </a:r>
            <a:r>
              <a:rPr lang="ru-RU" dirty="0" smtClean="0"/>
              <a:t>Твои </a:t>
            </a:r>
            <a:r>
              <a:rPr lang="ru-RU" dirty="0"/>
              <a:t>спасительные страдания, Христе, </a:t>
            </a:r>
            <a:r>
              <a:rPr lang="ru-RU" dirty="0" smtClean="0"/>
              <a:t>и </a:t>
            </a:r>
            <a:r>
              <a:rPr lang="ru-RU" dirty="0"/>
              <a:t>славим Твое воскресение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b="1" dirty="0"/>
              <a:t>Стих: </a:t>
            </a:r>
            <a:r>
              <a:rPr lang="ru-RU" b="1" dirty="0">
                <a:solidFill>
                  <a:srgbClr val="FF0000"/>
                </a:solidFill>
              </a:rPr>
              <a:t>Хвалите Бога во святых Его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хвалите Его на тверди силы </a:t>
            </a:r>
            <a:r>
              <a:rPr lang="ru-RU" b="1" dirty="0" smtClean="0">
                <a:solidFill>
                  <a:srgbClr val="FF0000"/>
                </a:solidFill>
              </a:rPr>
              <a:t>Его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Пс</a:t>
            </a:r>
            <a:r>
              <a:rPr lang="ru-RU" dirty="0" smtClean="0">
                <a:solidFill>
                  <a:srgbClr val="FF0000"/>
                </a:solidFill>
              </a:rPr>
              <a:t> 150:1).</a:t>
            </a:r>
          </a:p>
          <a:p>
            <a:pPr marL="82296" indent="0">
              <a:buNone/>
            </a:pPr>
            <a:r>
              <a:rPr lang="ru-RU" dirty="0"/>
              <a:t>Крест претерпевший, и смерть упразднивший, </a:t>
            </a:r>
            <a:r>
              <a:rPr lang="ru-RU" dirty="0" smtClean="0"/>
              <a:t>и </a:t>
            </a:r>
            <a:r>
              <a:rPr lang="ru-RU" dirty="0"/>
              <a:t>воскресший из мертвых, умиротвори нашу жизнь, Господи, </a:t>
            </a:r>
            <a:r>
              <a:rPr lang="ru-RU" dirty="0" smtClean="0"/>
              <a:t>как </a:t>
            </a:r>
            <a:r>
              <a:rPr lang="ru-RU" dirty="0"/>
              <a:t>Единый всесильный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Слава: </a:t>
            </a:r>
            <a:r>
              <a:rPr lang="ru-RU" b="1" dirty="0"/>
              <a:t>Стихира Евангельская.</a:t>
            </a:r>
            <a:endParaRPr lang="ru-RU" dirty="0" smtClean="0"/>
          </a:p>
          <a:p>
            <a:pPr marL="82296" indent="0">
              <a:buNone/>
            </a:pPr>
            <a:r>
              <a:rPr lang="ru-RU" b="1" dirty="0">
                <a:solidFill>
                  <a:srgbClr val="FF0000"/>
                </a:solidFill>
              </a:rPr>
              <a:t>И ныне, глас 2:</a:t>
            </a:r>
            <a:r>
              <a:rPr lang="ru-RU" b="1" dirty="0"/>
              <a:t> </a:t>
            </a:r>
            <a:r>
              <a:rPr lang="ru-RU" dirty="0" err="1"/>
              <a:t>Преблагословенна</a:t>
            </a:r>
            <a:r>
              <a:rPr lang="ru-RU" dirty="0"/>
              <a:t> Ты, Богородица Дева</a:t>
            </a:r>
            <a:r>
              <a:rPr lang="ru-RU" dirty="0" smtClean="0"/>
              <a:t>, </a:t>
            </a:r>
            <a:r>
              <a:rPr lang="ru-RU" dirty="0"/>
              <a:t>ибо Воплотившимся от Тебя ад пленен, </a:t>
            </a:r>
            <a:r>
              <a:rPr lang="ru-RU" dirty="0" smtClean="0"/>
              <a:t>Адам </a:t>
            </a:r>
            <a:r>
              <a:rPr lang="ru-RU" dirty="0"/>
              <a:t>из него возвращен, </a:t>
            </a:r>
            <a:r>
              <a:rPr lang="ru-RU" dirty="0" smtClean="0"/>
              <a:t>проклятие </a:t>
            </a:r>
            <a:r>
              <a:rPr lang="ru-RU" dirty="0"/>
              <a:t>лишилось силы, </a:t>
            </a:r>
            <a:r>
              <a:rPr lang="ru-RU" dirty="0" smtClean="0"/>
              <a:t>Ева </a:t>
            </a:r>
            <a:r>
              <a:rPr lang="ru-RU" dirty="0"/>
              <a:t>освобождена, смерть </a:t>
            </a:r>
            <a:r>
              <a:rPr lang="ru-RU" dirty="0" smtClean="0"/>
              <a:t>умерщвлена и </a:t>
            </a:r>
            <a:r>
              <a:rPr lang="ru-RU" dirty="0"/>
              <a:t>мы исполнились жизни. </a:t>
            </a:r>
            <a:r>
              <a:rPr lang="ru-RU" dirty="0" smtClean="0"/>
              <a:t>Потому</a:t>
            </a:r>
            <a:r>
              <a:rPr lang="ru-RU" dirty="0"/>
              <a:t>, воспевая, взываем</a:t>
            </a:r>
            <a:r>
              <a:rPr lang="ru-RU" dirty="0" smtClean="0"/>
              <a:t>: </a:t>
            </a:r>
            <a:r>
              <a:rPr lang="ru-RU" dirty="0"/>
              <a:t>"Благословен Христос Бог, так благоволивший, слава Тебе!"</a:t>
            </a:r>
          </a:p>
        </p:txBody>
      </p:sp>
    </p:spTree>
    <p:extLst>
      <p:ext uri="{BB962C8B-B14F-4D97-AF65-F5344CB8AC3E}">
        <p14:creationId xmlns:p14="http://schemas.microsoft.com/office/powerpoint/2010/main" val="12324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848" y="188640"/>
            <a:ext cx="7802880" cy="757064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/>
              <a:t>Слава Тебе, показавшему нам свет!</a:t>
            </a:r>
          </a:p>
        </p:txBody>
      </p:sp>
      <p:pic>
        <p:nvPicPr>
          <p:cNvPr id="1026" name="Picture 2" descr="C:\Users\Василий\Desktop\библейско-богсловские курсы\14 лекция\fotor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48" y="1387438"/>
            <a:ext cx="7937648" cy="52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Великое славословие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0688"/>
            <a:ext cx="7776864" cy="6237312"/>
          </a:xfrm>
        </p:spPr>
        <p:txBody>
          <a:bodyPr>
            <a:noAutofit/>
          </a:bodyPr>
          <a:lstStyle/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/>
              <a:t>Слава в вышних Богу, и на земле мир, среди людей – благоволение. Восхваляем Тебя, благословляем Тебя, поклоняемся Тебе, славословим Тебя, благодарим Тебя ради великой славы Твоей. Господи, Царь Небесный, Боже Отче Вседержитель, Господи, Сын Единородный Иисусе Христе, и Дух Святой! Господи Боже, Агнец Божий, Сын Отчий, подъемлющий грех </a:t>
            </a:r>
            <a:r>
              <a:rPr lang="ru-RU" sz="1900" dirty="0" err="1"/>
              <a:t>мiра</a:t>
            </a:r>
            <a:r>
              <a:rPr lang="ru-RU" sz="1900" dirty="0"/>
              <a:t>, помилуй нас. Подъемлющий грехи </a:t>
            </a:r>
            <a:r>
              <a:rPr lang="ru-RU" sz="1900" dirty="0" err="1"/>
              <a:t>мiра</a:t>
            </a:r>
            <a:r>
              <a:rPr lang="ru-RU" sz="1900" dirty="0"/>
              <a:t>, прими молитву нашу, Сидящий справа от Отца, помилуй нас. Ибо Ты – один Свят, Ты один – Господь, Иисус Христос, во славу Бога Отца. Аминь</a:t>
            </a:r>
            <a:r>
              <a:rPr lang="ru-RU" sz="1900" dirty="0" smtClean="0"/>
              <a:t>.</a:t>
            </a:r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/>
              <a:t>На всякий день благословлю Тебя и восхвалю имя Твоё вовеки и в век века. </a:t>
            </a:r>
            <a:r>
              <a:rPr lang="ru-RU" sz="1900" dirty="0" err="1"/>
              <a:t>Сподоби</a:t>
            </a:r>
            <a:r>
              <a:rPr lang="ru-RU" sz="1900" dirty="0"/>
              <a:t>, Господи, в день сей без греха сохраниться нам. Благословен Ты, Господи, Боже отцов наших, и </a:t>
            </a:r>
            <a:r>
              <a:rPr lang="ru-RU" sz="1900" dirty="0" err="1"/>
              <a:t>хвально</a:t>
            </a:r>
            <a:r>
              <a:rPr lang="ru-RU" sz="1900" dirty="0"/>
              <a:t> и прославлено имя Твоё вовеки. Аминь</a:t>
            </a:r>
            <a:r>
              <a:rPr lang="ru-RU" sz="1900" dirty="0" smtClean="0"/>
              <a:t>.</a:t>
            </a:r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/>
              <a:t>Да будет, Господи, милость Твоя на нас, как мы уповаем на Тебя</a:t>
            </a:r>
            <a:r>
              <a:rPr lang="ru-RU" sz="1900" dirty="0" smtClean="0"/>
              <a:t>.</a:t>
            </a:r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/>
              <a:t>Благословен Ты, Господи, научи меня повелениям </a:t>
            </a:r>
            <a:r>
              <a:rPr lang="ru-RU" sz="1900" dirty="0" smtClean="0"/>
              <a:t>Твоим</a:t>
            </a:r>
            <a:r>
              <a:rPr lang="ru-RU" sz="1900" dirty="0"/>
              <a:t> </a:t>
            </a:r>
            <a:r>
              <a:rPr lang="ru-RU" sz="1900" i="1" dirty="0" smtClean="0"/>
              <a:t>(трижды).</a:t>
            </a:r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/>
              <a:t>Господи, Ты стал для нас прибежищем от рода в род. Я сказал: Господи, помилуй меня, исцели душу мою, ибо я согрешил пред Тобой. Господи, к Тебе я прибег, научи меня творить волю Твою, ибо Ты – Бог мой. Ибо у Тебя источник жизни, во свете Твоём мы увидим свет. Простри милость Твою к знающим Тебя</a:t>
            </a:r>
            <a:r>
              <a:rPr lang="ru-RU" sz="1900" dirty="0" smtClean="0"/>
              <a:t>.</a:t>
            </a:r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 err="1"/>
              <a:t>Святый</a:t>
            </a:r>
            <a:r>
              <a:rPr lang="ru-RU" sz="1900" dirty="0"/>
              <a:t> Боже, </a:t>
            </a:r>
            <a:r>
              <a:rPr lang="ru-RU" sz="1900" dirty="0" err="1"/>
              <a:t>Святый</a:t>
            </a:r>
            <a:r>
              <a:rPr lang="ru-RU" sz="1900" dirty="0"/>
              <a:t> Крепкий, </a:t>
            </a:r>
            <a:r>
              <a:rPr lang="ru-RU" sz="1900" dirty="0" err="1"/>
              <a:t>Святый</a:t>
            </a:r>
            <a:r>
              <a:rPr lang="ru-RU" sz="1900" dirty="0"/>
              <a:t> </a:t>
            </a:r>
            <a:r>
              <a:rPr lang="ru-RU" sz="1900" dirty="0" err="1"/>
              <a:t>Безсмертный</a:t>
            </a:r>
            <a:r>
              <a:rPr lang="ru-RU" sz="1900" dirty="0"/>
              <a:t>, помилуй </a:t>
            </a:r>
            <a:r>
              <a:rPr lang="ru-RU" sz="1900" dirty="0" smtClean="0"/>
              <a:t>нас (</a:t>
            </a:r>
            <a:r>
              <a:rPr lang="ru-RU" sz="1900" i="1" dirty="0" smtClean="0"/>
              <a:t>трижды</a:t>
            </a:r>
            <a:r>
              <a:rPr lang="ru-RU" sz="1900" dirty="0" smtClean="0"/>
              <a:t>).</a:t>
            </a:r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/>
              <a:t>Слава Отцу, и Сыну, и Святому Духу, и ныне, и всегда, и во веки веков. Аминь</a:t>
            </a:r>
            <a:r>
              <a:rPr lang="ru-RU" sz="1900" dirty="0" smtClean="0"/>
              <a:t>.</a:t>
            </a:r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 err="1"/>
              <a:t>Святый</a:t>
            </a:r>
            <a:r>
              <a:rPr lang="ru-RU" sz="1900" dirty="0"/>
              <a:t> </a:t>
            </a:r>
            <a:r>
              <a:rPr lang="ru-RU" sz="1900" dirty="0" err="1" smtClean="0"/>
              <a:t>Безсмертный</a:t>
            </a:r>
            <a:r>
              <a:rPr lang="ru-RU" sz="1900" dirty="0"/>
              <a:t>, помилуй нас</a:t>
            </a:r>
            <a:r>
              <a:rPr lang="ru-RU" sz="1900" dirty="0" smtClean="0"/>
              <a:t>.</a:t>
            </a:r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dirty="0" err="1"/>
              <a:t>Святый</a:t>
            </a:r>
            <a:r>
              <a:rPr lang="ru-RU" sz="1900" dirty="0"/>
              <a:t> Боже, </a:t>
            </a:r>
            <a:r>
              <a:rPr lang="ru-RU" sz="1900" dirty="0" err="1"/>
              <a:t>Святый</a:t>
            </a:r>
            <a:r>
              <a:rPr lang="ru-RU" sz="1900" dirty="0"/>
              <a:t> Крепкий, </a:t>
            </a:r>
            <a:r>
              <a:rPr lang="ru-RU" sz="1900" dirty="0" err="1"/>
              <a:t>Святый</a:t>
            </a:r>
            <a:r>
              <a:rPr lang="ru-RU" sz="1900" dirty="0"/>
              <a:t> </a:t>
            </a:r>
            <a:r>
              <a:rPr lang="ru-RU" sz="1900" dirty="0" err="1"/>
              <a:t>Безсмертный</a:t>
            </a:r>
            <a:r>
              <a:rPr lang="ru-RU" sz="1900" dirty="0"/>
              <a:t>, помилуй </a:t>
            </a:r>
            <a:r>
              <a:rPr lang="ru-RU" sz="1900" dirty="0" smtClean="0"/>
              <a:t>нас.</a:t>
            </a:r>
            <a:endParaRPr lang="ru-RU" sz="1900" dirty="0"/>
          </a:p>
          <a:p>
            <a:pPr marL="82296" indent="457200" algn="just">
              <a:lnSpc>
                <a:spcPct val="80000"/>
              </a:lnSpc>
              <a:spcBef>
                <a:spcPts val="0"/>
              </a:spcBef>
              <a:buNone/>
            </a:pPr>
            <a:endParaRPr lang="ru-RU" sz="1900" i="1" dirty="0"/>
          </a:p>
        </p:txBody>
      </p:sp>
    </p:spTree>
    <p:extLst>
      <p:ext uri="{BB962C8B-B14F-4D97-AF65-F5344CB8AC3E}">
        <p14:creationId xmlns:p14="http://schemas.microsoft.com/office/powerpoint/2010/main" val="38376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effectLst/>
              </a:rPr>
              <a:t>Воскресеные</a:t>
            </a:r>
            <a:r>
              <a:rPr lang="ru-RU" b="1" dirty="0" smtClean="0">
                <a:effectLst/>
              </a:rPr>
              <a:t> тропари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7674056" cy="5688632"/>
          </a:xfrm>
        </p:spPr>
        <p:txBody>
          <a:bodyPr>
            <a:normAutofit fontScale="85000" lnSpcReduction="10000"/>
          </a:bodyPr>
          <a:lstStyle/>
          <a:p>
            <a:pPr marL="82296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Г</a:t>
            </a:r>
            <a:r>
              <a:rPr lang="ru-RU" b="1" dirty="0" smtClean="0"/>
              <a:t>лас </a:t>
            </a:r>
            <a:r>
              <a:rPr lang="ru-RU" b="1" dirty="0"/>
              <a:t>1, 3, 5, </a:t>
            </a:r>
            <a:r>
              <a:rPr lang="ru-RU" b="1" dirty="0" smtClean="0"/>
              <a:t>7: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 сей день совершилось спасение </a:t>
            </a:r>
            <a:r>
              <a:rPr lang="ru-RU" dirty="0" err="1"/>
              <a:t>мiра</a:t>
            </a:r>
            <a:r>
              <a:rPr lang="ru-RU" dirty="0"/>
              <a:t>! </a:t>
            </a:r>
            <a:r>
              <a:rPr lang="ru-RU" dirty="0" smtClean="0"/>
              <a:t>Воспоем </a:t>
            </a:r>
            <a:r>
              <a:rPr lang="ru-RU" dirty="0"/>
              <a:t>Воскресшего из гроба </a:t>
            </a:r>
            <a:r>
              <a:rPr lang="ru-RU" dirty="0" smtClean="0"/>
              <a:t>и </a:t>
            </a:r>
            <a:r>
              <a:rPr lang="ru-RU" dirty="0"/>
              <a:t>Начальника жизни нашей, </a:t>
            </a:r>
            <a:r>
              <a:rPr lang="ru-RU" dirty="0" smtClean="0"/>
              <a:t>ибо </a:t>
            </a:r>
            <a:r>
              <a:rPr lang="ru-RU" dirty="0"/>
              <a:t>уничтожив </a:t>
            </a:r>
            <a:r>
              <a:rPr lang="ru-RU" dirty="0" err="1"/>
              <a:t>смертию</a:t>
            </a:r>
            <a:r>
              <a:rPr lang="ru-RU" dirty="0"/>
              <a:t> смерть</a:t>
            </a:r>
            <a:r>
              <a:rPr lang="ru-RU" dirty="0" smtClean="0"/>
              <a:t>, </a:t>
            </a:r>
            <a:r>
              <a:rPr lang="ru-RU" dirty="0"/>
              <a:t>Он дал нам победу и великую милость.</a:t>
            </a:r>
            <a:endParaRPr lang="ru-RU" b="1" dirty="0"/>
          </a:p>
          <a:p>
            <a:pPr marL="82296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Глас 2, 4, 6, </a:t>
            </a:r>
            <a:r>
              <a:rPr lang="ru-RU" b="1" dirty="0" smtClean="0"/>
              <a:t>8: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Воскреснув из гроба, Ты расторг и оковы ада, </a:t>
            </a:r>
            <a:r>
              <a:rPr lang="ru-RU" dirty="0" smtClean="0"/>
              <a:t>отменил </a:t>
            </a:r>
            <a:r>
              <a:rPr lang="ru-RU" dirty="0"/>
              <a:t>осуждение на смерть, Господи</a:t>
            </a:r>
            <a:r>
              <a:rPr lang="ru-RU" dirty="0" smtClean="0"/>
              <a:t>, </a:t>
            </a:r>
            <a:r>
              <a:rPr lang="ru-RU" dirty="0"/>
              <a:t>всех от сетей врага избавив. </a:t>
            </a:r>
            <a:r>
              <a:rPr lang="ru-RU" dirty="0" smtClean="0"/>
              <a:t>Явившись </a:t>
            </a:r>
            <a:r>
              <a:rPr lang="ru-RU" dirty="0"/>
              <a:t>же Апостолам Твоим</a:t>
            </a:r>
            <a:r>
              <a:rPr lang="ru-RU" dirty="0" smtClean="0"/>
              <a:t>, </a:t>
            </a:r>
            <a:r>
              <a:rPr lang="ru-RU" dirty="0"/>
              <a:t>Ты их послал на проповедь </a:t>
            </a:r>
            <a:r>
              <a:rPr lang="ru-RU" dirty="0" smtClean="0"/>
              <a:t>и </a:t>
            </a:r>
            <a:r>
              <a:rPr lang="ru-RU" dirty="0"/>
              <a:t>через них мир даровал вселенной, </a:t>
            </a:r>
            <a:r>
              <a:rPr lang="ru-RU" dirty="0" smtClean="0"/>
              <a:t>Единый </a:t>
            </a:r>
            <a:r>
              <a:rPr lang="ru-RU" dirty="0"/>
              <a:t>Многомилостивый.</a:t>
            </a:r>
            <a:endParaRPr lang="ru-RU" b="1" dirty="0"/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757064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 smtClean="0"/>
              <a:t>Помазание освященным елеем на утрени</a:t>
            </a:r>
            <a:endParaRPr lang="ru-RU" dirty="0"/>
          </a:p>
        </p:txBody>
      </p:sp>
      <p:pic>
        <p:nvPicPr>
          <p:cNvPr id="4098" name="Picture 2" descr="C:\Users\Василий\Desktop\библейско-богсловские курсы\14 лекция\fotor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8079278" cy="53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852" y="12998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После Великого славословия возглашаются сугубая и просительная </a:t>
            </a:r>
            <a:r>
              <a:rPr lang="ru-RU" sz="3200" dirty="0" err="1" smtClean="0"/>
              <a:t>ектении</a:t>
            </a:r>
            <a:endParaRPr lang="ru-RU" sz="3200" dirty="0"/>
          </a:p>
        </p:txBody>
      </p:sp>
      <p:pic>
        <p:nvPicPr>
          <p:cNvPr id="6146" name="Picture 2" descr="C:\Users\Василий\Desktop\библейско-богсловские курсы\14 лекция\fotor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60" y="1484784"/>
            <a:ext cx="7901136" cy="52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ru-RU" dirty="0" err="1" smtClean="0"/>
              <a:t>Ектения</a:t>
            </a:r>
            <a:r>
              <a:rPr lang="ru-RU" dirty="0" smtClean="0"/>
              <a:t> сугубая:</a:t>
            </a:r>
          </a:p>
          <a:p>
            <a:pPr marL="82296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 </a:t>
            </a:r>
            <a:r>
              <a:rPr lang="ru-RU" dirty="0"/>
              <a:t>Помилуй нас, Боже, по великой милости Твоей, молимся Тебе, услышь и помилуй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Священник возглашает: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Ибо Ты – милостивый и человеколюбивый Бог, и Тебе славу воссылаем, Отцу и Сыну и Святому Духу, ныне и всегда, и во веки веков.</a:t>
            </a:r>
            <a:endParaRPr lang="ru-RU" dirty="0" smtClean="0"/>
          </a:p>
          <a:p>
            <a:pPr marL="82296" indent="0" algn="just">
              <a:buNone/>
            </a:pPr>
            <a:r>
              <a:rPr lang="ru-RU" dirty="0" err="1" smtClean="0"/>
              <a:t>Ектения</a:t>
            </a:r>
            <a:r>
              <a:rPr lang="ru-RU" dirty="0" smtClean="0"/>
              <a:t> просительная:</a:t>
            </a:r>
          </a:p>
          <a:p>
            <a:pPr marL="82296" indent="0" algn="just">
              <a:buNone/>
            </a:pPr>
            <a:r>
              <a:rPr lang="ru-RU" b="1" dirty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Диакон: </a:t>
            </a:r>
            <a:r>
              <a:rPr lang="ru-RU" dirty="0" smtClean="0"/>
              <a:t>Исполним </a:t>
            </a:r>
            <a:r>
              <a:rPr lang="ru-RU" dirty="0"/>
              <a:t>утреннюю молитву нашу Господу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Священник возглашает:</a:t>
            </a:r>
            <a:r>
              <a:rPr lang="ru-RU" dirty="0"/>
              <a:t> Ибо Ты – Бог милости, щедрот и человеколюбия, и Тебе славу воссылаем, Отцу и Сыну и Святому Духу, ныне и всегда, и во веки веков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dirty="0" smtClean="0"/>
              <a:t>Хор: Аминь.</a:t>
            </a:r>
          </a:p>
          <a:p>
            <a:pPr marL="82296" indent="0" algn="just">
              <a:buNone/>
            </a:pPr>
            <a:r>
              <a:rPr lang="ru-RU" dirty="0" smtClean="0"/>
              <a:t>.</a:t>
            </a:r>
          </a:p>
          <a:p>
            <a:pPr marL="82296" indent="0" algn="just">
              <a:buNone/>
            </a:pPr>
            <a:endParaRPr lang="ru-RU" dirty="0" smtClean="0"/>
          </a:p>
          <a:p>
            <a:pPr marL="82296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076"/>
            <a:ext cx="7890080" cy="1553716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b="1" dirty="0"/>
              <a:t>Священник: </a:t>
            </a:r>
            <a:r>
              <a:rPr lang="ru-RU" dirty="0"/>
              <a:t>Мир всем.</a:t>
            </a:r>
          </a:p>
          <a:p>
            <a:pPr marL="82296" indent="0" algn="ctr">
              <a:buNone/>
            </a:pPr>
            <a:r>
              <a:rPr lang="ru-RU" b="1" dirty="0"/>
              <a:t>Хор: </a:t>
            </a:r>
            <a:r>
              <a:rPr lang="ru-RU" dirty="0"/>
              <a:t>И духу твоему.</a:t>
            </a:r>
          </a:p>
          <a:p>
            <a:pPr marL="82296" indent="0" algn="ctr">
              <a:buNone/>
            </a:pPr>
            <a:r>
              <a:rPr lang="ru-RU" b="1" dirty="0"/>
              <a:t>Диакон: </a:t>
            </a:r>
            <a:r>
              <a:rPr lang="ru-RU" dirty="0"/>
              <a:t>Главы наши пред Господом преклоним.</a:t>
            </a:r>
          </a:p>
          <a:p>
            <a:pPr marL="82296" indent="0" algn="ctr">
              <a:buNone/>
            </a:pPr>
            <a:r>
              <a:rPr lang="ru-RU" b="1" dirty="0"/>
              <a:t>Хор: </a:t>
            </a:r>
            <a:r>
              <a:rPr lang="ru-RU" dirty="0"/>
              <a:t>Тебе, Господи</a:t>
            </a:r>
          </a:p>
        </p:txBody>
      </p:sp>
      <p:pic>
        <p:nvPicPr>
          <p:cNvPr id="7170" name="Picture 2" descr="C:\Users\Василий\Desktop\библейско-богсловские курсы\14 лекция\fotor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0" y="1783220"/>
            <a:ext cx="7433592" cy="49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ru-RU" dirty="0"/>
              <a:t>Священник читает </a:t>
            </a:r>
            <a:r>
              <a:rPr lang="ru-RU" b="1" dirty="0"/>
              <a:t>молитву </a:t>
            </a:r>
            <a:r>
              <a:rPr lang="ru-RU" b="1" dirty="0" err="1"/>
              <a:t>главопреклонения</a:t>
            </a:r>
            <a:r>
              <a:rPr lang="ru-RU" b="1" dirty="0" smtClean="0"/>
              <a:t>:</a:t>
            </a:r>
          </a:p>
          <a:p>
            <a:pPr marL="82296" indent="0" algn="just">
              <a:buNone/>
            </a:pPr>
            <a:r>
              <a:rPr lang="ru-RU" dirty="0" smtClean="0"/>
              <a:t>Господи </a:t>
            </a:r>
            <a:r>
              <a:rPr lang="ru-RU" dirty="0"/>
              <a:t>святой, на высотах живущий и дольнее озирающий, и всевидящим оком Твоим зрящий всё творение! Пред Тобою мы склонились душою и телом и молимся Тебе, Святой Святых: простри руку Твою невидимую от святого жилища Твоего и благослови всех нас, и если чем согрешили мы, вольно или невольно, Ты, как благой и человеколюбивый Бог, прости, даруя нам </a:t>
            </a:r>
            <a:r>
              <a:rPr lang="ru-RU" dirty="0" err="1"/>
              <a:t>отмiрные</a:t>
            </a:r>
            <a:r>
              <a:rPr lang="ru-RU" dirty="0"/>
              <a:t> и </a:t>
            </a:r>
            <a:r>
              <a:rPr lang="ru-RU" dirty="0" err="1"/>
              <a:t>неотмiрные</a:t>
            </a:r>
            <a:r>
              <a:rPr lang="ru-RU" dirty="0"/>
              <a:t> блага Твои.</a:t>
            </a:r>
          </a:p>
          <a:p>
            <a:pPr marL="82296" indent="0" algn="just">
              <a:buNone/>
            </a:pPr>
            <a:r>
              <a:rPr lang="ru-RU" b="1" dirty="0"/>
              <a:t>Возглашает:</a:t>
            </a:r>
            <a:r>
              <a:rPr lang="ru-RU" dirty="0"/>
              <a:t> Ибо Ты милуешь и спасаешь нас, Боже наш, и Тебе славу воссылаем, Отцу и Сыну и Святому Духу, ныне и всегда, и во веки веков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b="1" dirty="0" smtClean="0"/>
              <a:t>Хор: Аминь.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5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76672"/>
            <a:ext cx="7632848" cy="638132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Диакон:</a:t>
            </a:r>
            <a:r>
              <a:rPr lang="ru-RU" b="1" dirty="0"/>
              <a:t> Премудрость.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Хор:</a:t>
            </a:r>
            <a:r>
              <a:rPr lang="ru-RU" b="1" dirty="0"/>
              <a:t> Благослови.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Священник:</a:t>
            </a:r>
            <a:r>
              <a:rPr lang="ru-RU" b="1" dirty="0"/>
              <a:t> Сущий благословен – Христос, Бог наш, всегда: ныне и присно и во веки веков.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Священник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/>
              <a:t> Пресвятая Богородица, спаси нас.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Хор:</a:t>
            </a:r>
            <a:r>
              <a:rPr lang="ru-RU" b="1" dirty="0"/>
              <a:t> Честью высшую Херувимов и несравненно славнейшую Серафимов, девственно Бога-Слово родившую, истинную Богородицу – Тебя величаем.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Священник: </a:t>
            </a:r>
            <a:r>
              <a:rPr lang="ru-RU" b="1" dirty="0"/>
              <a:t>Слава Тебе, Христе Боже, надежда наша, слава Тебе.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Хор:</a:t>
            </a:r>
            <a:r>
              <a:rPr lang="ru-RU" b="1" dirty="0"/>
              <a:t> Слава, и ныне; Господи, помилуй </a:t>
            </a:r>
            <a:r>
              <a:rPr lang="ru-RU" b="1" dirty="0" smtClean="0"/>
              <a:t> (</a:t>
            </a:r>
            <a:r>
              <a:rPr lang="ru-RU" b="1" i="1" dirty="0"/>
              <a:t>трижды</a:t>
            </a:r>
            <a:r>
              <a:rPr lang="ru-RU" b="1" dirty="0"/>
              <a:t>). </a:t>
            </a:r>
            <a:r>
              <a:rPr lang="ru-RU" b="1" dirty="0" smtClean="0"/>
              <a:t> Благослови.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Священник произносит </a:t>
            </a:r>
            <a:r>
              <a:rPr lang="ru-RU" b="1" dirty="0" err="1">
                <a:solidFill>
                  <a:srgbClr val="FF0000"/>
                </a:solidFill>
              </a:rPr>
              <a:t>отпуст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Воскресший </a:t>
            </a:r>
            <a:r>
              <a:rPr lang="ru-RU" b="1" dirty="0"/>
              <a:t>из мёртвых</a:t>
            </a:r>
            <a:r>
              <a:rPr lang="ru-RU" b="1" dirty="0" smtClean="0"/>
              <a:t>, </a:t>
            </a:r>
            <a:r>
              <a:rPr lang="ru-RU" b="1" dirty="0"/>
              <a:t>Христос, истинный Бог наш, по молитвам Пречистой Своей Матери, святых славных и </a:t>
            </a:r>
            <a:r>
              <a:rPr lang="ru-RU" b="1" dirty="0" err="1"/>
              <a:t>всехвальных</a:t>
            </a:r>
            <a:r>
              <a:rPr lang="ru-RU" b="1" dirty="0"/>
              <a:t> Апостолов, святых </a:t>
            </a:r>
            <a:r>
              <a:rPr lang="ru-RU" b="1" i="1" dirty="0"/>
              <a:t>(имена святых храма и дня)</a:t>
            </a:r>
            <a:r>
              <a:rPr lang="ru-RU" b="1" dirty="0"/>
              <a:t>, святых праведных </a:t>
            </a:r>
            <a:r>
              <a:rPr lang="ru-RU" b="1" dirty="0" err="1"/>
              <a:t>богоотцов</a:t>
            </a:r>
            <a:r>
              <a:rPr lang="ru-RU" b="1" dirty="0"/>
              <a:t> </a:t>
            </a:r>
            <a:r>
              <a:rPr lang="ru-RU" b="1" dirty="0" err="1"/>
              <a:t>Иоакима</a:t>
            </a:r>
            <a:r>
              <a:rPr lang="ru-RU" b="1" dirty="0"/>
              <a:t> и Анны и всех святых, помилует и спасёт нас, как Благой и Человеколюбец</a:t>
            </a:r>
            <a:r>
              <a:rPr lang="ru-RU" b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Хор поет многолетие: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/>
              <a:t>Великого господина и отца нашего Кирилла Святейшего Патриарха Московского и всея Руси, и господина нашего </a:t>
            </a:r>
            <a:r>
              <a:rPr lang="ru-RU" b="1" dirty="0" err="1"/>
              <a:t>высокопреосвященнейшего</a:t>
            </a:r>
            <a:r>
              <a:rPr lang="ru-RU" b="1" dirty="0"/>
              <a:t>  </a:t>
            </a:r>
            <a:r>
              <a:rPr lang="ru-RU" b="1" dirty="0" err="1"/>
              <a:t>Ювеналия</a:t>
            </a:r>
            <a:r>
              <a:rPr lang="ru-RU" b="1" dirty="0"/>
              <a:t>, </a:t>
            </a:r>
            <a:r>
              <a:rPr lang="ru-RU" b="1" dirty="0" err="1"/>
              <a:t>митрополи</a:t>
            </a:r>
            <a:r>
              <a:rPr lang="ru-RU" b="1" dirty="0"/>
              <a:t>-та </a:t>
            </a:r>
            <a:r>
              <a:rPr lang="ru-RU" b="1" dirty="0" err="1"/>
              <a:t>Крутицкого</a:t>
            </a:r>
            <a:r>
              <a:rPr lang="ru-RU" b="1" dirty="0"/>
              <a:t> и Коломенского, </a:t>
            </a:r>
            <a:r>
              <a:rPr lang="ru-RU" b="1" dirty="0" err="1"/>
              <a:t>богохранимую</a:t>
            </a:r>
            <a:r>
              <a:rPr lang="ru-RU" b="1" dirty="0"/>
              <a:t> страну нашу Российскую, настоятеля, братию и прихожан святого храма сего (или: игумена с братией святой обители сей) и всех православных христиан, Господи, сохрани на многие лета.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71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856"/>
            <a:ext cx="8172400" cy="13849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После прочтения 1 часа священник выходит на солею и читает молитву часа</a:t>
            </a:r>
            <a:endParaRPr lang="ru-RU" sz="3200" dirty="0"/>
          </a:p>
        </p:txBody>
      </p:sp>
      <p:pic>
        <p:nvPicPr>
          <p:cNvPr id="1026" name="Picture 2" descr="C:\Users\Василий\Desktop\библейско-богсловские курсы\14 лекция\fotor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723757" cy="51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8172400" cy="6669360"/>
          </a:xfrm>
        </p:spPr>
        <p:txBody>
          <a:bodyPr>
            <a:normAutofit fontScale="70000" lnSpcReduction="20000"/>
          </a:bodyPr>
          <a:lstStyle/>
          <a:p>
            <a:pPr marL="82296" indent="45720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 читает молитву 1 часа:</a:t>
            </a:r>
          </a:p>
          <a:p>
            <a:pPr marL="82296" indent="457200" algn="just">
              <a:buNone/>
            </a:pPr>
            <a:r>
              <a:rPr lang="ru-RU" b="1" dirty="0" smtClean="0"/>
              <a:t>Христе</a:t>
            </a:r>
            <a:r>
              <a:rPr lang="ru-RU" b="1" dirty="0"/>
              <a:t>, Свет истинный, просвещающий и освящающий всякого человека, приходящего в мир! Запечатлей на нас свет лица Твоего, да узрим в нем свет неприступный, и направь стопы наши к исполнению заповедей Твоих, по молитвам Пречистой Твоей Матери и всех Твоих святых. Аминь</a:t>
            </a:r>
            <a:r>
              <a:rPr lang="ru-RU" b="1" dirty="0" smtClean="0"/>
              <a:t>.</a:t>
            </a:r>
          </a:p>
          <a:p>
            <a:pPr marL="82296" indent="45720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Хор поет  </a:t>
            </a:r>
            <a:r>
              <a:rPr lang="ru-RU" b="1" dirty="0">
                <a:solidFill>
                  <a:srgbClr val="FF0000"/>
                </a:solidFill>
              </a:rPr>
              <a:t>кондак Богородице, глас 8</a:t>
            </a:r>
            <a:r>
              <a:rPr lang="ru-RU" b="1" dirty="0"/>
              <a:t>:</a:t>
            </a:r>
            <a:r>
              <a:rPr lang="ru-RU" dirty="0"/>
              <a:t> </a:t>
            </a:r>
            <a:endParaRPr lang="ru-RU" dirty="0" smtClean="0"/>
          </a:p>
          <a:p>
            <a:pPr marL="82296" indent="457200" algn="just">
              <a:buNone/>
            </a:pPr>
            <a:r>
              <a:rPr lang="ru-RU" b="1" dirty="0" smtClean="0"/>
              <a:t>Обороняющей </a:t>
            </a:r>
            <a:r>
              <a:rPr lang="ru-RU" b="1" dirty="0"/>
              <a:t>нас </a:t>
            </a:r>
            <a:r>
              <a:rPr lang="ru-RU" b="1" dirty="0" err="1"/>
              <a:t>Военачальнице</a:t>
            </a:r>
            <a:r>
              <a:rPr lang="ru-RU" b="1" dirty="0"/>
              <a:t>  </a:t>
            </a:r>
            <a:r>
              <a:rPr lang="ru-RU" b="1" dirty="0" smtClean="0"/>
              <a:t>за </a:t>
            </a:r>
            <a:r>
              <a:rPr lang="ru-RU" b="1" dirty="0"/>
              <a:t>избавление от страшных бед </a:t>
            </a:r>
            <a:r>
              <a:rPr lang="ru-RU" b="1" dirty="0" smtClean="0"/>
              <a:t> учреждаем </a:t>
            </a:r>
            <a:r>
              <a:rPr lang="ru-RU" b="1" dirty="0"/>
              <a:t>Тебе торжества победы благодарственные  </a:t>
            </a:r>
            <a:r>
              <a:rPr lang="ru-RU" b="1" dirty="0" smtClean="0"/>
              <a:t>мы</a:t>
            </a:r>
            <a:r>
              <a:rPr lang="ru-RU" b="1" dirty="0"/>
              <a:t>, рабы Твои, </a:t>
            </a:r>
            <a:r>
              <a:rPr lang="ru-RU" b="1" dirty="0" smtClean="0"/>
              <a:t>Богородица! Но </a:t>
            </a:r>
            <a:r>
              <a:rPr lang="ru-RU" b="1" dirty="0"/>
              <a:t>Ты, как имеющая власть необоримую</a:t>
            </a:r>
            <a:r>
              <a:rPr lang="ru-RU" b="1" dirty="0" smtClean="0"/>
              <a:t>, </a:t>
            </a:r>
            <a:r>
              <a:rPr lang="ru-RU" b="1" dirty="0"/>
              <a:t>от всяческих опасностей нас освободи, </a:t>
            </a:r>
            <a:r>
              <a:rPr lang="ru-RU" b="1" dirty="0" smtClean="0"/>
              <a:t>да </a:t>
            </a:r>
            <a:r>
              <a:rPr lang="ru-RU" b="1" dirty="0"/>
              <a:t>взываем Тебе</a:t>
            </a:r>
            <a:r>
              <a:rPr lang="ru-RU" b="1" dirty="0" smtClean="0"/>
              <a:t>: "</a:t>
            </a:r>
            <a:r>
              <a:rPr lang="ru-RU" b="1" dirty="0"/>
              <a:t>Радуйся, Невеста, брака не познавшая</a:t>
            </a:r>
            <a:r>
              <a:rPr lang="ru-RU" b="1" dirty="0"/>
              <a:t>! </a:t>
            </a:r>
            <a:r>
              <a:rPr lang="ru-RU" b="1"/>
              <a:t>"</a:t>
            </a:r>
            <a:endParaRPr lang="ru-RU" b="1" dirty="0" smtClean="0"/>
          </a:p>
          <a:p>
            <a:pPr marL="82296" indent="45720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b="1" dirty="0"/>
              <a:t> Слава Тебе, Христе Боже, надежда наша, слава Тебе</a:t>
            </a:r>
            <a:r>
              <a:rPr lang="ru-RU" b="1" dirty="0" smtClean="0"/>
              <a:t>.</a:t>
            </a:r>
          </a:p>
          <a:p>
            <a:pPr marL="82296" indent="45720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Хор:</a:t>
            </a:r>
            <a:r>
              <a:rPr lang="ru-RU" b="1" dirty="0"/>
              <a:t> Слава, и ныне:</a:t>
            </a:r>
            <a:r>
              <a:rPr lang="ru-RU" dirty="0"/>
              <a:t> </a:t>
            </a:r>
            <a:r>
              <a:rPr lang="ru-RU" b="1" dirty="0"/>
              <a:t>Господи, </a:t>
            </a:r>
            <a:r>
              <a:rPr lang="ru-RU" b="1" dirty="0" smtClean="0"/>
              <a:t>помилуй</a:t>
            </a:r>
            <a:r>
              <a:rPr lang="ru-RU" b="1" dirty="0"/>
              <a:t> </a:t>
            </a:r>
            <a:r>
              <a:rPr lang="ru-RU" i="1" dirty="0" smtClean="0"/>
              <a:t>(трижды).</a:t>
            </a:r>
            <a:r>
              <a:rPr lang="ru-RU" dirty="0"/>
              <a:t> </a:t>
            </a:r>
            <a:r>
              <a:rPr lang="ru-RU" b="1" dirty="0" smtClean="0"/>
              <a:t>Благослови</a:t>
            </a:r>
            <a:r>
              <a:rPr lang="ru-RU" dirty="0" smtClean="0"/>
              <a:t>.</a:t>
            </a:r>
          </a:p>
          <a:p>
            <a:pPr marL="82296" indent="45720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Священник произносит малый </a:t>
            </a:r>
            <a:r>
              <a:rPr lang="ru-RU" dirty="0" err="1" smtClean="0">
                <a:solidFill>
                  <a:srgbClr val="FF0000"/>
                </a:solidFill>
              </a:rPr>
              <a:t>отпуст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b="1" dirty="0"/>
              <a:t>Христос, истинный Бог наш, по молитвам Пречистой Своей Матери, </a:t>
            </a:r>
            <a:r>
              <a:rPr lang="ru-RU" b="1" dirty="0" smtClean="0"/>
              <a:t>преподобных и богоносных отцов наших </a:t>
            </a:r>
            <a:r>
              <a:rPr lang="ru-RU" b="1" dirty="0"/>
              <a:t>и всех святых, помилует и спасёт нас, как Благой и Человеколюбец.</a:t>
            </a:r>
          </a:p>
          <a:p>
            <a:pPr marL="82296" indent="45720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4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272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Чтение канона на утрени</a:t>
            </a:r>
            <a:endParaRPr lang="ru-RU" dirty="0"/>
          </a:p>
        </p:txBody>
      </p:sp>
      <p:pic>
        <p:nvPicPr>
          <p:cNvPr id="5122" name="Picture 2" descr="C:\Users\Василий\Desktop\библейско-богсловские курсы\14 лекция\fotor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1268760"/>
            <a:ext cx="8028384" cy="53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Канон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41020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ru-RU" b="1" dirty="0" smtClean="0"/>
              <a:t>Канон</a:t>
            </a:r>
            <a:r>
              <a:rPr lang="ru-RU" dirty="0" smtClean="0"/>
              <a:t> </a:t>
            </a:r>
            <a:r>
              <a:rPr lang="ru-RU" dirty="0"/>
              <a:t>(греч. κα</a:t>
            </a:r>
            <a:r>
              <a:rPr lang="ru-RU" dirty="0" err="1"/>
              <a:t>νών</a:t>
            </a:r>
            <a:r>
              <a:rPr lang="ru-RU" dirty="0"/>
              <a:t>, «правило, мерило, норма») – форма церковной молитвенной </a:t>
            </a:r>
            <a:r>
              <a:rPr lang="ru-RU" dirty="0" smtClean="0"/>
              <a:t>поэзии; </a:t>
            </a:r>
            <a:r>
              <a:rPr lang="ru-RU" dirty="0"/>
              <a:t>вид церковной </a:t>
            </a:r>
            <a:r>
              <a:rPr lang="ru-RU" dirty="0" smtClean="0"/>
              <a:t>поэмы-гимна </a:t>
            </a:r>
            <a:r>
              <a:rPr lang="ru-RU" dirty="0"/>
              <a:t>сложной </a:t>
            </a:r>
            <a:r>
              <a:rPr lang="ru-RU" dirty="0" smtClean="0"/>
              <a:t>конструкции. Состоит из 9 песен. </a:t>
            </a:r>
          </a:p>
          <a:p>
            <a:pPr marL="82296" indent="0" algn="just">
              <a:buNone/>
            </a:pPr>
            <a:r>
              <a:rPr lang="ru-RU" dirty="0" smtClean="0"/>
              <a:t>Первая строфа каждой песни называется ирмосом. </a:t>
            </a:r>
            <a:r>
              <a:rPr lang="ru-RU" dirty="0"/>
              <a:t>Остальные строфы – </a:t>
            </a:r>
            <a:r>
              <a:rPr lang="ru-RU" dirty="0" smtClean="0"/>
              <a:t>тропарями.</a:t>
            </a:r>
          </a:p>
          <a:p>
            <a:pPr marL="82296" indent="0" algn="just">
              <a:buNone/>
            </a:pPr>
            <a:r>
              <a:rPr lang="ru-RU" b="1" dirty="0" smtClean="0"/>
              <a:t>Ирмос</a:t>
            </a:r>
            <a:r>
              <a:rPr lang="ru-RU" dirty="0" smtClean="0"/>
              <a:t> </a:t>
            </a:r>
            <a:r>
              <a:rPr lang="ru-RU" dirty="0"/>
              <a:t>(греч. </a:t>
            </a:r>
            <a:r>
              <a:rPr lang="ru-RU" dirty="0" err="1"/>
              <a:t>ειρμός</a:t>
            </a:r>
            <a:r>
              <a:rPr lang="ru-RU" dirty="0"/>
              <a:t> – связь, сплетение, ряд) – первая поэтическая строфа </a:t>
            </a:r>
            <a:r>
              <a:rPr lang="ru-RU" dirty="0" smtClean="0"/>
              <a:t>песни канона, </a:t>
            </a:r>
            <a:r>
              <a:rPr lang="ru-RU" dirty="0"/>
              <a:t>вступительный стих, являющийся смысловой связкой между библейской песнью </a:t>
            </a:r>
            <a:r>
              <a:rPr lang="ru-RU" dirty="0" smtClean="0"/>
              <a:t>и тропарями, </a:t>
            </a:r>
            <a:r>
              <a:rPr lang="ru-RU" dirty="0"/>
              <a:t>музыкальная связка и образец для последующих тропарей канона данной песни.</a:t>
            </a:r>
            <a:r>
              <a:rPr lang="ru-RU" dirty="0" smtClean="0"/>
              <a:t> Исполняется на особый напев по гласам. </a:t>
            </a:r>
          </a:p>
          <a:p>
            <a:pPr marL="82296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998"/>
            <a:ext cx="7498080" cy="751706"/>
          </a:xfrm>
        </p:spPr>
        <p:txBody>
          <a:bodyPr/>
          <a:lstStyle/>
          <a:p>
            <a:r>
              <a:rPr lang="ru-RU" dirty="0" smtClean="0"/>
              <a:t>Структура канона на утрени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6093296"/>
          </a:xfrm>
        </p:spPr>
        <p:txBody>
          <a:bodyPr>
            <a:normAutofit fontScale="70000" lnSpcReduction="20000"/>
          </a:bodyPr>
          <a:lstStyle/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 песнь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3 песнь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м</a:t>
            </a:r>
            <a:r>
              <a:rPr lang="ru-RU" dirty="0" smtClean="0"/>
              <a:t>алая </a:t>
            </a:r>
            <a:r>
              <a:rPr lang="ru-RU" dirty="0" err="1" smtClean="0"/>
              <a:t>ектения</a:t>
            </a:r>
            <a:endParaRPr lang="ru-RU" dirty="0" smtClean="0"/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с</a:t>
            </a:r>
            <a:r>
              <a:rPr lang="ru-RU" dirty="0" err="1" smtClean="0"/>
              <a:t>едальны</a:t>
            </a:r>
            <a:endParaRPr lang="ru-RU" dirty="0" smtClean="0"/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4 песнь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5 песнь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6 песнь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м</a:t>
            </a:r>
            <a:r>
              <a:rPr lang="ru-RU" dirty="0" smtClean="0"/>
              <a:t>алая </a:t>
            </a:r>
            <a:r>
              <a:rPr lang="ru-RU" dirty="0" err="1" smtClean="0"/>
              <a:t>ектения</a:t>
            </a:r>
            <a:endParaRPr lang="ru-RU" dirty="0"/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к</a:t>
            </a:r>
            <a:r>
              <a:rPr lang="ru-RU" dirty="0" smtClean="0"/>
              <a:t>ондак и икос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7 песнь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8 песнь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</a:t>
            </a:r>
            <a:r>
              <a:rPr lang="ru-RU" dirty="0" smtClean="0"/>
              <a:t>озглас диакона: «Богородицу </a:t>
            </a:r>
            <a:r>
              <a:rPr lang="ru-RU" dirty="0"/>
              <a:t>и Матерь Света в песнях </a:t>
            </a:r>
            <a:r>
              <a:rPr lang="ru-RU" dirty="0" smtClean="0"/>
              <a:t>возвеличим».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</a:t>
            </a:r>
            <a:r>
              <a:rPr lang="ru-RU" dirty="0" smtClean="0"/>
              <a:t>ение «Честнейшую Херувим».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9 песнь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м</a:t>
            </a:r>
            <a:r>
              <a:rPr lang="ru-RU" dirty="0" smtClean="0"/>
              <a:t>алая </a:t>
            </a:r>
            <a:r>
              <a:rPr lang="ru-RU" dirty="0" err="1" smtClean="0"/>
              <a:t>ектения</a:t>
            </a:r>
            <a:endParaRPr lang="ru-RU" dirty="0" smtClean="0"/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е</a:t>
            </a:r>
            <a:r>
              <a:rPr lang="ru-RU" dirty="0" err="1" smtClean="0"/>
              <a:t>ксапостиларий</a:t>
            </a:r>
            <a:r>
              <a:rPr lang="ru-RU" dirty="0" smtClean="0"/>
              <a:t> (светилен).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3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песни канона на утрени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/>
              <a:t>Ирмос первого канона.</a:t>
            </a:r>
          </a:p>
          <a:p>
            <a:pPr marL="82296" indent="0">
              <a:buNone/>
            </a:pPr>
            <a:r>
              <a:rPr lang="ru-RU" dirty="0" smtClean="0"/>
              <a:t>Припев (или стихи библейской песни).</a:t>
            </a:r>
          </a:p>
          <a:p>
            <a:pPr marL="82296" indent="0">
              <a:buNone/>
            </a:pPr>
            <a:r>
              <a:rPr lang="ru-RU" dirty="0" smtClean="0"/>
              <a:t>Тропарь канона воскресного.</a:t>
            </a:r>
          </a:p>
          <a:p>
            <a:pPr marL="82296" indent="0">
              <a:buNone/>
            </a:pPr>
            <a:r>
              <a:rPr lang="ru-RU" dirty="0" smtClean="0"/>
              <a:t>Припев.</a:t>
            </a:r>
          </a:p>
          <a:p>
            <a:pPr marL="82296" indent="0">
              <a:buNone/>
            </a:pPr>
            <a:r>
              <a:rPr lang="ru-RU" dirty="0" smtClean="0"/>
              <a:t>Тропарь канона </a:t>
            </a:r>
            <a:r>
              <a:rPr lang="ru-RU" dirty="0" err="1" smtClean="0"/>
              <a:t>крестовоскресного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dirty="0" smtClean="0"/>
              <a:t>Припев. </a:t>
            </a:r>
          </a:p>
          <a:p>
            <a:pPr marL="82296" indent="0">
              <a:buNone/>
            </a:pPr>
            <a:r>
              <a:rPr lang="ru-RU" dirty="0" smtClean="0"/>
              <a:t>Тропарь канона Богородицы. </a:t>
            </a:r>
          </a:p>
          <a:p>
            <a:pPr marL="82296" indent="0">
              <a:buNone/>
            </a:pPr>
            <a:r>
              <a:rPr lang="ru-RU" dirty="0" smtClean="0"/>
              <a:t>Припев. </a:t>
            </a:r>
          </a:p>
          <a:p>
            <a:pPr marL="82296" indent="0">
              <a:buNone/>
            </a:pPr>
            <a:r>
              <a:rPr lang="ru-RU" dirty="0" smtClean="0"/>
              <a:t>Тропарь канона святого.</a:t>
            </a:r>
          </a:p>
          <a:p>
            <a:pPr marL="82296" indent="0">
              <a:buNone/>
            </a:pPr>
            <a:r>
              <a:rPr lang="ru-RU" dirty="0" smtClean="0"/>
              <a:t>Катавасия.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6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Библейские песни канона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 fontScale="925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 1-я песнь Моисея (Исх. 15:1-19).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2-я «обличительная» песнь Моисея (Втор. 32: 1-43).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Песнь Анны (1 </a:t>
            </a:r>
            <a:r>
              <a:rPr lang="ru-RU" dirty="0" err="1" smtClean="0"/>
              <a:t>Цар</a:t>
            </a:r>
            <a:r>
              <a:rPr lang="ru-RU" dirty="0" smtClean="0"/>
              <a:t>. 2: 1-11).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Песнь пророка Аввакума (</a:t>
            </a:r>
            <a:r>
              <a:rPr lang="ru-RU" dirty="0" err="1" smtClean="0"/>
              <a:t>Аввак</a:t>
            </a:r>
            <a:r>
              <a:rPr lang="ru-RU" dirty="0" smtClean="0"/>
              <a:t>. 3: 1-19).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Песнь пророка Исаии (</a:t>
            </a:r>
            <a:r>
              <a:rPr lang="ru-RU" dirty="0" err="1" smtClean="0"/>
              <a:t>Ис</a:t>
            </a:r>
            <a:r>
              <a:rPr lang="ru-RU" dirty="0" smtClean="0"/>
              <a:t>. 26).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Песнь пророка Ионы (Ион. 2:3-10).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Песнь трех отроков (Дан. 3: 26-88).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Песнь Пресвятой Богородицы (</a:t>
            </a:r>
            <a:r>
              <a:rPr lang="ru-RU" dirty="0" err="1" smtClean="0"/>
              <a:t>Лк</a:t>
            </a:r>
            <a:r>
              <a:rPr lang="ru-RU" dirty="0" smtClean="0"/>
              <a:t>. 1:46-55).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Песнь </a:t>
            </a:r>
            <a:r>
              <a:rPr lang="ru-RU" dirty="0" err="1" smtClean="0"/>
              <a:t>Захарии</a:t>
            </a:r>
            <a:r>
              <a:rPr lang="ru-RU" dirty="0" smtClean="0"/>
              <a:t> (</a:t>
            </a:r>
            <a:r>
              <a:rPr lang="ru-RU" dirty="0" err="1" smtClean="0"/>
              <a:t>Лк</a:t>
            </a:r>
            <a:r>
              <a:rPr lang="ru-RU" dirty="0" smtClean="0"/>
              <a:t>. 1:68-79).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8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8064896" cy="6408712"/>
          </a:xfrm>
        </p:spPr>
        <p:txBody>
          <a:bodyPr>
            <a:normAutofit fontScale="70000" lnSpcReduction="20000"/>
          </a:bodyPr>
          <a:lstStyle/>
          <a:p>
            <a:pPr marL="82296" indent="457200" algn="just">
              <a:buNone/>
            </a:pPr>
            <a:r>
              <a:rPr lang="ru-RU" b="1" dirty="0"/>
              <a:t>Катавасия</a:t>
            </a:r>
            <a:r>
              <a:rPr lang="ru-RU" dirty="0"/>
              <a:t> (греч. καταβα</a:t>
            </a:r>
            <a:r>
              <a:rPr lang="ru-RU" dirty="0" err="1"/>
              <a:t>σί</a:t>
            </a:r>
            <a:r>
              <a:rPr lang="ru-RU" dirty="0"/>
              <a:t>α – схождение, от глагола сходить, спускаться) – название ирмоса, который поется в окончании песни канона (после каждой, либо после 3-й, 6-й, 8-й, 9-й). Само название происходит от предписания Устава, где сказано, что для пения катавасии певцам двух хоров (клиросов) надо спуститься со своих мест и сойтись в середине храма</a:t>
            </a:r>
            <a:r>
              <a:rPr lang="ru-RU" dirty="0" smtClean="0"/>
              <a:t>.</a:t>
            </a:r>
          </a:p>
          <a:p>
            <a:pPr marL="82296" indent="457200" algn="just">
              <a:buNone/>
            </a:pPr>
            <a:endParaRPr lang="ru-RU" dirty="0" smtClean="0"/>
          </a:p>
          <a:p>
            <a:pPr marL="82296" indent="457200" algn="just">
              <a:buNone/>
            </a:pPr>
            <a:r>
              <a:rPr lang="ru-RU" dirty="0"/>
              <a:t>«Тропари канона по содержанию своему слишком отдаляются от библейских песней, с которыми они связаны ирмосом, и вот для восстановления связи их с этими песнями длинный ряд их и заключается, как открылся, ирмосом. Такое возвращение песни канона к ирмосу называется катавасией (καταβα</a:t>
            </a:r>
            <a:r>
              <a:rPr lang="ru-RU" dirty="0" err="1"/>
              <a:t>σί</a:t>
            </a:r>
            <a:r>
              <a:rPr lang="ru-RU" dirty="0"/>
              <a:t>α = κατάβασις) – схождение, возвращение (войска с похода). В самые великие праздники катавасия состоит в повторении начального ирмоса, в меньшие праздники, и в том числе в воскресенье, ката­васией служит ирмос другого, сродного или близкого, праздника, в будни катавасией служит ирмос последнего канона, и она бывает только после важнейших песней – 3, 6, 8 и 9, наконец, в пост катавасия иногда и заменяет собою ирмос, т. е. ирмос поется только в качестве катавасии</a:t>
            </a:r>
            <a:r>
              <a:rPr lang="ru-RU" dirty="0" smtClean="0"/>
              <a:t>»</a:t>
            </a:r>
          </a:p>
          <a:p>
            <a:pPr marL="82296" indent="457200" algn="r">
              <a:buNone/>
            </a:pPr>
            <a:r>
              <a:rPr lang="ru-RU" i="1" dirty="0" smtClean="0"/>
              <a:t>(проф. Михаил </a:t>
            </a:r>
            <a:r>
              <a:rPr lang="ru-RU" i="1" dirty="0" err="1" smtClean="0"/>
              <a:t>Скабаланович</a:t>
            </a:r>
            <a:r>
              <a:rPr lang="ru-RU" i="1" dirty="0" smtClean="0"/>
              <a:t>).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373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Каноны на воскресной утрени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24744"/>
            <a:ext cx="7272808" cy="5733256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ru-RU" b="1" dirty="0" smtClean="0"/>
              <a:t>1. Воскресный (Октоиха). </a:t>
            </a:r>
          </a:p>
          <a:p>
            <a:pPr marL="82296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Припев:</a:t>
            </a:r>
            <a:r>
              <a:rPr lang="ru-RU" b="1" dirty="0" smtClean="0"/>
              <a:t> Слава</a:t>
            </a:r>
            <a:r>
              <a:rPr lang="ru-RU" b="1" dirty="0"/>
              <a:t>, Господи, святому Воскресению Твоему</a:t>
            </a:r>
            <a:r>
              <a:rPr lang="ru-RU" b="1" dirty="0" smtClean="0"/>
              <a:t>!</a:t>
            </a:r>
          </a:p>
          <a:p>
            <a:pPr marL="82296" indent="0" algn="just">
              <a:buNone/>
            </a:pPr>
            <a:endParaRPr lang="ru-RU" sz="1200" b="1" dirty="0"/>
          </a:p>
          <a:p>
            <a:pPr marL="82296" indent="0" algn="just">
              <a:buNone/>
            </a:pPr>
            <a:r>
              <a:rPr lang="ru-RU" b="1" dirty="0" smtClean="0"/>
              <a:t>2. </a:t>
            </a:r>
            <a:r>
              <a:rPr lang="ru-RU" b="1" dirty="0" err="1" smtClean="0"/>
              <a:t>Крестовоскресный</a:t>
            </a:r>
            <a:r>
              <a:rPr lang="ru-RU" b="1" dirty="0" smtClean="0"/>
              <a:t> (Октоиха).</a:t>
            </a:r>
          </a:p>
          <a:p>
            <a:pPr marL="82296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Припев: </a:t>
            </a:r>
            <a:r>
              <a:rPr lang="ru-RU" b="1" dirty="0"/>
              <a:t>Слава, Господи, Кресту Твоему Честному и Воскресению</a:t>
            </a:r>
            <a:r>
              <a:rPr lang="ru-RU" b="1" dirty="0" smtClean="0"/>
              <a:t>!</a:t>
            </a:r>
          </a:p>
          <a:p>
            <a:pPr marL="82296" indent="0" algn="just">
              <a:buNone/>
            </a:pPr>
            <a:endParaRPr lang="ru-RU" sz="1200" b="1" dirty="0" smtClean="0"/>
          </a:p>
          <a:p>
            <a:pPr marL="82296" indent="0" algn="just">
              <a:buNone/>
            </a:pPr>
            <a:r>
              <a:rPr lang="ru-RU" b="1" dirty="0" smtClean="0"/>
              <a:t>3. Богородице (Октоиха).</a:t>
            </a:r>
          </a:p>
          <a:p>
            <a:pPr marL="82296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Припев: </a:t>
            </a:r>
            <a:r>
              <a:rPr lang="ru-RU" b="1" dirty="0"/>
              <a:t>Пресвятая Богородице, спаси нас</a:t>
            </a:r>
            <a:r>
              <a:rPr lang="ru-RU" b="1" dirty="0" smtClean="0"/>
              <a:t>!</a:t>
            </a:r>
          </a:p>
          <a:p>
            <a:pPr marL="82296" indent="0" algn="just">
              <a:buNone/>
            </a:pPr>
            <a:endParaRPr lang="ru-RU" sz="1200" b="1" dirty="0" smtClean="0"/>
          </a:p>
          <a:p>
            <a:pPr marL="82296" indent="0" algn="just">
              <a:buNone/>
            </a:pPr>
            <a:r>
              <a:rPr lang="ru-RU" b="1" dirty="0" smtClean="0"/>
              <a:t>4. Святому дня (из Минеи).</a:t>
            </a:r>
          </a:p>
          <a:p>
            <a:pPr marL="82296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Припев:</a:t>
            </a:r>
            <a:r>
              <a:rPr lang="ru-RU" b="1" dirty="0" smtClean="0"/>
              <a:t> </a:t>
            </a:r>
            <a:r>
              <a:rPr lang="ru-RU" b="1" dirty="0" err="1"/>
              <a:t>Святый</a:t>
            </a:r>
            <a:r>
              <a:rPr lang="ru-RU" b="1" dirty="0"/>
              <a:t> </a:t>
            </a:r>
            <a:r>
              <a:rPr lang="ru-RU" b="1" dirty="0" err="1"/>
              <a:t>мучениче</a:t>
            </a:r>
            <a:r>
              <a:rPr lang="ru-RU" b="1" dirty="0"/>
              <a:t> Кирилле, моли Бога о нас!</a:t>
            </a:r>
          </a:p>
        </p:txBody>
      </p:sp>
    </p:spTree>
    <p:extLst>
      <p:ext uri="{BB962C8B-B14F-4D97-AF65-F5344CB8AC3E}">
        <p14:creationId xmlns:p14="http://schemas.microsoft.com/office/powerpoint/2010/main" val="15603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1729</TotalTime>
  <Words>1206</Words>
  <Application>Microsoft Office PowerPoint</Application>
  <PresentationFormat>Экран (4:3)</PresentationFormat>
  <Paragraphs>162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Лекция 14. Всенощное бдение. Утреня (окончание).</vt:lpstr>
      <vt:lpstr>Презентация PowerPoint</vt:lpstr>
      <vt:lpstr>Чтение канона на утрени</vt:lpstr>
      <vt:lpstr>Канон </vt:lpstr>
      <vt:lpstr>Структура канона на утрени</vt:lpstr>
      <vt:lpstr>Структура песни канона на утрени</vt:lpstr>
      <vt:lpstr>Библейские песни канона</vt:lpstr>
      <vt:lpstr>Презентация PowerPoint</vt:lpstr>
      <vt:lpstr>Каноны на воскресной утрени</vt:lpstr>
      <vt:lpstr>Презентация PowerPoint</vt:lpstr>
      <vt:lpstr>После шестой песни</vt:lpstr>
      <vt:lpstr>Презентация PowerPoint</vt:lpstr>
      <vt:lpstr>Презентация PowerPoint</vt:lpstr>
      <vt:lpstr>Хор исполняет песнь Божией Матери</vt:lpstr>
      <vt:lpstr>После 9 песни канона и малой ектеньи</vt:lpstr>
      <vt:lpstr>После канона и ексапостилария поются хвалительные псалмы (148-150) и стихиры на Хвалитех</vt:lpstr>
      <vt:lpstr>Презентация PowerPoint</vt:lpstr>
      <vt:lpstr>Великое славословие</vt:lpstr>
      <vt:lpstr>Воскресеные тропари</vt:lpstr>
      <vt:lpstr>После Великого славословия возглашаются сугубая и просительная ектении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прочтения 1 часа священник выходит на солею и читает молитву часа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14. Всенощное бдение. Утреня (окончание).</dc:title>
  <dc:creator>Василий</dc:creator>
  <cp:lastModifiedBy>Василий</cp:lastModifiedBy>
  <cp:revision>33</cp:revision>
  <dcterms:created xsi:type="dcterms:W3CDTF">2014-02-01T17:50:25Z</dcterms:created>
  <dcterms:modified xsi:type="dcterms:W3CDTF">2014-02-08T05:44:38Z</dcterms:modified>
</cp:coreProperties>
</file>