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6" r:id="rId7"/>
    <p:sldId id="267" r:id="rId8"/>
    <p:sldId id="261" r:id="rId9"/>
    <p:sldId id="265" r:id="rId10"/>
    <p:sldId id="262" r:id="rId11"/>
    <p:sldId id="263" r:id="rId12"/>
    <p:sldId id="264" r:id="rId13"/>
    <p:sldId id="273" r:id="rId14"/>
    <p:sldId id="268" r:id="rId15"/>
    <p:sldId id="270" r:id="rId16"/>
    <p:sldId id="269" r:id="rId17"/>
    <p:sldId id="271" r:id="rId18"/>
    <p:sldId id="274" r:id="rId19"/>
    <p:sldId id="275" r:id="rId20"/>
    <p:sldId id="272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8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03BF3-C3CC-433B-98F7-112D9490ADED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4C0B6-6B38-4770-B6FC-A3C534D6A1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45215-325A-4147-87DB-90FF397A4F0C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63B41-1293-498A-8FF9-4E3BFCC3A1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A76BA-E822-4D42-BAB6-E8E9F1DEB585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4D024-DF41-41B8-B440-2363A15A31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070A2-5A47-439D-BBE8-6460B7F7CBBD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07C25-CF5E-4BE6-8057-BAD9A106FA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19D17-38BC-44F9-BA79-19A0F4FA9982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B0E83-46AF-4FC1-BD95-0E9ECFE8FD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9A2CA-98E1-468B-9D25-998373375ADA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6F0E4-AAA6-4894-A546-B5271ADC59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DADC9-282F-4522-9E61-59B370A46F82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20CBB-514F-4A01-BFC4-5927DF504B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EB342-2A5E-46C4-B461-C310DD3BFF1E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68FCA-75D7-476C-BCA5-02B54ECE8D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7D6D3-3306-4F8F-B395-53E2D35DC843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C5750-8A56-469D-9ECD-7E08080F10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24189-91B0-44BB-8031-CB7139FA03D3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957AD-20D4-4B7B-A70B-6483743547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93B46-41DF-4B1C-B353-97020D87FF36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432A4-F777-4AAC-BB13-233B7CC9C6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1CDB16-1F1E-4267-8FE8-7F0CF5FDF008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2B9401-6669-4259-AA33-144CA3D706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204864"/>
            <a:ext cx="8458200" cy="12223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Лекция 12. Всенощное бдение. Великая вечерня (Окончание).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5888"/>
            <a:ext cx="8588375" cy="6553200"/>
          </a:xfrm>
        </p:spPr>
        <p:txBody>
          <a:bodyPr>
            <a:normAutofit fontScale="85000" lnSpcReduction="10000"/>
          </a:bodyPr>
          <a:lstStyle/>
          <a:p>
            <a:pPr marL="0" indent="0" algn="ctr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300" dirty="0" smtClean="0">
                <a:solidFill>
                  <a:srgbClr val="FF0000"/>
                </a:solidFill>
              </a:rPr>
              <a:t>После сугубой ектеньи хор поет гимн </a:t>
            </a:r>
            <a:r>
              <a:rPr lang="ru-RU" sz="3300" b="1" dirty="0" smtClean="0">
                <a:solidFill>
                  <a:srgbClr val="FF0000"/>
                </a:solidFill>
              </a:rPr>
              <a:t>«</a:t>
            </a:r>
            <a:r>
              <a:rPr lang="ru-RU" sz="3300" b="1" dirty="0" err="1" smtClean="0">
                <a:solidFill>
                  <a:srgbClr val="FF0000"/>
                </a:solidFill>
              </a:rPr>
              <a:t>Сподоби</a:t>
            </a:r>
            <a:r>
              <a:rPr lang="ru-RU" sz="3300" b="1" dirty="0" smtClean="0">
                <a:solidFill>
                  <a:srgbClr val="FF0000"/>
                </a:solidFill>
              </a:rPr>
              <a:t>, Господи»: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  <a:p>
            <a:pPr marL="0" indent="0"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b="1" dirty="0" err="1" smtClean="0"/>
              <a:t>Сподоби</a:t>
            </a:r>
            <a:r>
              <a:rPr lang="ru-RU" b="1" dirty="0"/>
              <a:t>, Господи, в вечер сей без греха сохраниться нам. Благословен Ты, Господи, Боже отцов наших, и </a:t>
            </a:r>
            <a:r>
              <a:rPr lang="ru-RU" b="1" dirty="0" err="1"/>
              <a:t>хвально</a:t>
            </a:r>
            <a:r>
              <a:rPr lang="ru-RU" b="1" dirty="0"/>
              <a:t> и прославлено имя Твоё </a:t>
            </a:r>
            <a:r>
              <a:rPr lang="ru-RU" b="1" dirty="0" smtClean="0"/>
              <a:t>вовеки</a:t>
            </a:r>
            <a:r>
              <a:rPr lang="ru-RU" b="1" dirty="0"/>
              <a:t>. Аминь</a:t>
            </a:r>
            <a:r>
              <a:rPr lang="ru-RU" b="1" dirty="0" smtClean="0"/>
              <a:t>.</a:t>
            </a:r>
          </a:p>
          <a:p>
            <a:pPr marL="0" indent="0"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b="1" dirty="0"/>
              <a:t>Да будет, Господи, милость Твоя на нас, как мы уповаем на Тебя. Благословен Ты, Господи, научи меня повелениям Твоим. Благословен Ты, Владыка, вразуми меня повелениями Твоими. Благословен Ты, Святой, просвети меня повелениями Твоими</a:t>
            </a:r>
            <a:r>
              <a:rPr lang="ru-RU" b="1" dirty="0" smtClean="0"/>
              <a:t>.</a:t>
            </a:r>
          </a:p>
          <a:p>
            <a:pPr marL="0" indent="0"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b="1" dirty="0"/>
              <a:t>Господи, милость Твоя вовек, созданий рук Твоих не презри. Тебе подобает хвала, Тебе подобает пение, Тебе слава подобает, Отцу, и Сыну, и Святому Духу ныне, и всегда, и во веки веков. Аминь</a:t>
            </a:r>
            <a:r>
              <a:rPr lang="ru-RU" dirty="0"/>
              <a:t>.</a:t>
            </a:r>
            <a:endParaRPr lang="ru-RU" dirty="0" smtClean="0"/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5888"/>
            <a:ext cx="9144000" cy="6742112"/>
          </a:xfrm>
        </p:spPr>
        <p:txBody>
          <a:bodyPr>
            <a:normAutofit fontScale="62500" lnSpcReduction="20000"/>
          </a:bodyPr>
          <a:lstStyle/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500" b="1" dirty="0" smtClean="0"/>
              <a:t>Просительная </a:t>
            </a:r>
            <a:r>
              <a:rPr lang="ru-RU" sz="4500" b="1" dirty="0" err="1" smtClean="0"/>
              <a:t>ектения</a:t>
            </a:r>
            <a:endParaRPr lang="ru-RU" sz="4500" b="1" dirty="0" smtClean="0"/>
          </a:p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/>
          </a:p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>
                <a:solidFill>
                  <a:srgbClr val="FF0000"/>
                </a:solidFill>
              </a:rPr>
              <a:t>Диакон:</a:t>
            </a:r>
            <a:r>
              <a:rPr lang="ru-RU" b="1" dirty="0"/>
              <a:t> Исполним вечернюю молитву нашу Господу</a:t>
            </a:r>
            <a:r>
              <a:rPr lang="ru-RU" b="1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>
                <a:solidFill>
                  <a:srgbClr val="FF0000"/>
                </a:solidFill>
              </a:rPr>
              <a:t>Хор:</a:t>
            </a:r>
            <a:r>
              <a:rPr lang="ru-RU" b="1" dirty="0"/>
              <a:t> Господи, помилуй</a:t>
            </a:r>
            <a:r>
              <a:rPr lang="ru-RU" b="1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>
                <a:solidFill>
                  <a:srgbClr val="FF0000"/>
                </a:solidFill>
              </a:rPr>
              <a:t>Диакон: </a:t>
            </a:r>
            <a:r>
              <a:rPr lang="ru-RU" b="1" dirty="0" smtClean="0"/>
              <a:t>Защити</a:t>
            </a:r>
            <a:r>
              <a:rPr lang="ru-RU" b="1" dirty="0"/>
              <a:t>, спаси, помилуй и сохрани нас, Боже, Твоею </a:t>
            </a:r>
            <a:r>
              <a:rPr lang="ru-RU" b="1" dirty="0" err="1"/>
              <a:t>благодатию</a:t>
            </a:r>
            <a:r>
              <a:rPr lang="ru-RU" b="1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>
                <a:solidFill>
                  <a:srgbClr val="FF0000"/>
                </a:solidFill>
              </a:rPr>
              <a:t>Хор: </a:t>
            </a:r>
            <a:r>
              <a:rPr lang="ru-RU" b="1" dirty="0"/>
              <a:t>Подай, </a:t>
            </a:r>
            <a:r>
              <a:rPr lang="ru-RU" b="1" dirty="0" smtClean="0"/>
              <a:t>Господи (на каждое прошение).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>
                <a:solidFill>
                  <a:srgbClr val="FF0000"/>
                </a:solidFill>
              </a:rPr>
              <a:t>Диакон:</a:t>
            </a:r>
            <a:r>
              <a:rPr lang="ru-RU" b="1" dirty="0"/>
              <a:t> </a:t>
            </a:r>
            <a:r>
              <a:rPr lang="ru-RU" b="1" dirty="0" smtClean="0"/>
              <a:t>Вечера </a:t>
            </a:r>
            <a:r>
              <a:rPr lang="ru-RU" b="1" dirty="0"/>
              <a:t>сего совершенного, святого, мирного и безгрешного у Господа просим</a:t>
            </a:r>
            <a:r>
              <a:rPr lang="ru-RU" b="1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/>
              <a:t>Ангела мира, верного наставника, хранителя душ и тел наших у Господа просим</a:t>
            </a:r>
            <a:r>
              <a:rPr lang="ru-RU" b="1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/>
              <a:t>Прощения и оставления грехов и согрешений наших у Господа просим</a:t>
            </a:r>
            <a:r>
              <a:rPr lang="ru-RU" b="1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/>
              <a:t>Доброго и полезного душам нашим и мира </a:t>
            </a:r>
            <a:r>
              <a:rPr lang="ru-RU" b="1" dirty="0" err="1"/>
              <a:t>мiру</a:t>
            </a:r>
            <a:r>
              <a:rPr lang="ru-RU" b="1" dirty="0"/>
              <a:t> у Господа просим</a:t>
            </a:r>
            <a:r>
              <a:rPr lang="ru-RU" b="1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/>
              <a:t>Прочее время жизни нашей в мире и покаянии окончить у Господа просим</a:t>
            </a:r>
            <a:r>
              <a:rPr lang="ru-RU" b="1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/>
              <a:t>Христианской кончины жизни нашей безболезненной, непостыдной, мирной, и доброго ответа на Страшном суде Христовом просим</a:t>
            </a:r>
            <a:r>
              <a:rPr lang="ru-RU" b="1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/>
              <a:t>Пресвятую, пречистую, </a:t>
            </a:r>
            <a:r>
              <a:rPr lang="ru-RU" b="1" dirty="0" err="1"/>
              <a:t>преблагословенную</a:t>
            </a:r>
            <a:r>
              <a:rPr lang="ru-RU" b="1" dirty="0"/>
              <a:t>, славную Владычицу нашу Богородицу и </a:t>
            </a:r>
            <a:r>
              <a:rPr lang="ru-RU" b="1" dirty="0" err="1"/>
              <a:t>Приснодеву</a:t>
            </a:r>
            <a:r>
              <a:rPr lang="ru-RU" b="1" dirty="0"/>
              <a:t> Марию со всеми святыми помянув, сами себя и друг друга, и всю жизнь нашу Христу Богу предадим</a:t>
            </a:r>
            <a:r>
              <a:rPr lang="ru-RU" b="1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>
                <a:solidFill>
                  <a:srgbClr val="FF0000"/>
                </a:solidFill>
              </a:rPr>
              <a:t>Хор: </a:t>
            </a:r>
            <a:r>
              <a:rPr lang="ru-RU" b="1" dirty="0"/>
              <a:t>Тебе, Господи</a:t>
            </a:r>
            <a:r>
              <a:rPr lang="ru-RU" b="1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>
                <a:solidFill>
                  <a:srgbClr val="FF0000"/>
                </a:solidFill>
              </a:rPr>
              <a:t>Священник возглашает:</a:t>
            </a:r>
            <a:r>
              <a:rPr lang="ru-RU" b="1" dirty="0"/>
              <a:t> Ибо Ты – благой и человеколюбивый Бог, и Тебе славу воссылаем, Отцу и Сыну и Святому Духу, ныне и всегда, и во веки веков</a:t>
            </a:r>
            <a:r>
              <a:rPr lang="ru-RU" b="1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>
                <a:solidFill>
                  <a:srgbClr val="FF0000"/>
                </a:solidFill>
              </a:rPr>
              <a:t>Хор: </a:t>
            </a:r>
            <a:r>
              <a:rPr lang="ru-RU" b="1" dirty="0"/>
              <a:t>Аминь.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ъект 2"/>
          <p:cNvSpPr>
            <a:spLocks noGrp="1"/>
          </p:cNvSpPr>
          <p:nvPr>
            <p:ph idx="1"/>
          </p:nvPr>
        </p:nvSpPr>
        <p:spPr>
          <a:xfrm>
            <a:off x="0" y="981075"/>
            <a:ext cx="9144000" cy="5688013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Font typeface="Wingdings 2" pitchFamily="18" charset="2"/>
              <a:buNone/>
            </a:pPr>
            <a:r>
              <a:rPr lang="ru-RU" sz="2200" b="1" smtClean="0">
                <a:solidFill>
                  <a:srgbClr val="FF0000"/>
                </a:solidFill>
              </a:rPr>
              <a:t>Священник: </a:t>
            </a:r>
            <a:r>
              <a:rPr lang="ru-RU" sz="2200" b="1" smtClean="0"/>
              <a:t>Мир всем.</a:t>
            </a:r>
          </a:p>
          <a:p>
            <a:pPr marL="0" indent="0" algn="just">
              <a:spcBef>
                <a:spcPct val="0"/>
              </a:spcBef>
              <a:buFont typeface="Wingdings 2" pitchFamily="18" charset="2"/>
              <a:buNone/>
            </a:pPr>
            <a:r>
              <a:rPr lang="ru-RU" sz="2200" b="1" smtClean="0">
                <a:solidFill>
                  <a:srgbClr val="FF0000"/>
                </a:solidFill>
              </a:rPr>
              <a:t>Хор:</a:t>
            </a:r>
            <a:r>
              <a:rPr lang="ru-RU" sz="2200" b="1" smtClean="0"/>
              <a:t> И духу твоему.</a:t>
            </a:r>
          </a:p>
          <a:p>
            <a:pPr marL="0" indent="0" algn="just">
              <a:spcBef>
                <a:spcPct val="0"/>
              </a:spcBef>
              <a:buFont typeface="Wingdings 2" pitchFamily="18" charset="2"/>
              <a:buNone/>
            </a:pPr>
            <a:r>
              <a:rPr lang="ru-RU" sz="2200" b="1" smtClean="0">
                <a:solidFill>
                  <a:srgbClr val="FF0000"/>
                </a:solidFill>
              </a:rPr>
              <a:t>Диакон:</a:t>
            </a:r>
            <a:r>
              <a:rPr lang="ru-RU" sz="2200" b="1" smtClean="0"/>
              <a:t> Главы наши пред Господом преклоним.</a:t>
            </a:r>
          </a:p>
          <a:p>
            <a:pPr marL="0" indent="0" algn="just">
              <a:spcBef>
                <a:spcPct val="0"/>
              </a:spcBef>
              <a:buFont typeface="Wingdings 2" pitchFamily="18" charset="2"/>
              <a:buNone/>
            </a:pPr>
            <a:r>
              <a:rPr lang="ru-RU" sz="2200" b="1" smtClean="0">
                <a:solidFill>
                  <a:srgbClr val="FF0000"/>
                </a:solidFill>
              </a:rPr>
              <a:t>Хор:</a:t>
            </a:r>
            <a:r>
              <a:rPr lang="ru-RU" sz="2200" b="1" smtClean="0"/>
              <a:t> Тебе, Господи.</a:t>
            </a:r>
          </a:p>
          <a:p>
            <a:pPr marL="0" indent="0" algn="just">
              <a:spcBef>
                <a:spcPct val="0"/>
              </a:spcBef>
              <a:buFont typeface="Wingdings 2" pitchFamily="18" charset="2"/>
              <a:buNone/>
            </a:pPr>
            <a:r>
              <a:rPr lang="ru-RU" sz="2200" b="1" smtClean="0">
                <a:solidFill>
                  <a:srgbClr val="FF0000"/>
                </a:solidFill>
              </a:rPr>
              <a:t>Священник тайно читает молитву главоприклонения</a:t>
            </a:r>
            <a:r>
              <a:rPr lang="ru-RU" sz="2200" b="1" smtClean="0"/>
              <a:t>: Господи Боже наш, приклонивший небеса и сошедший для спасения рода человеческого! Воззри на рабов Твой и на наследие Твоё, ибо пред Тобою, страшным и человеколюбивым Судиею, Твои рабы преклонили главы, и себя Тебе покорили, не на человеческую надеясь помощь, но Твоей ожидая милости и от Тебя чая спасения. Сохрани их во всякое время, и в нынешний вечер, и в наступающей ночи от всякого врага, от всякого противоречащего действия диавольского, от мыслей суетных и воспоминаний лукавых.</a:t>
            </a:r>
          </a:p>
          <a:p>
            <a:pPr marL="0" indent="0" algn="just">
              <a:spcBef>
                <a:spcPct val="0"/>
              </a:spcBef>
              <a:buFont typeface="Wingdings 2" pitchFamily="18" charset="2"/>
              <a:buNone/>
            </a:pPr>
            <a:r>
              <a:rPr lang="ru-RU" sz="2200" b="1" smtClean="0">
                <a:solidFill>
                  <a:srgbClr val="FF0000"/>
                </a:solidFill>
              </a:rPr>
              <a:t>И возглашает: </a:t>
            </a:r>
            <a:r>
              <a:rPr lang="ru-RU" sz="2200" b="1" smtClean="0"/>
              <a:t>Да будет власть Царства Твоего благословенна и прославлена, Отца, и Сына, и Святого Духа, ныне и всегда, и вовеки веков.</a:t>
            </a:r>
          </a:p>
          <a:p>
            <a:pPr marL="0" indent="0" algn="just">
              <a:spcBef>
                <a:spcPct val="0"/>
              </a:spcBef>
              <a:buFont typeface="Wingdings 2" pitchFamily="18" charset="2"/>
              <a:buNone/>
            </a:pPr>
            <a:r>
              <a:rPr lang="ru-RU" sz="2200" b="1" smtClean="0">
                <a:solidFill>
                  <a:srgbClr val="FF0000"/>
                </a:solidFill>
              </a:rPr>
              <a:t>Хор: </a:t>
            </a:r>
            <a:r>
              <a:rPr lang="ru-RU" sz="2200" b="1" smtClean="0"/>
              <a:t>Аминь.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1268413"/>
            <a:ext cx="8353425" cy="5400675"/>
          </a:xfrm>
        </p:spPr>
        <p:txBody>
          <a:bodyPr>
            <a:normAutofit fontScale="70000" lnSpcReduction="20000"/>
          </a:bodyPr>
          <a:lstStyle/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/>
              <a:t>Затем духовенство исходит из алтаря для совершении литии </a:t>
            </a:r>
            <a:r>
              <a:rPr lang="ru-RU" b="1" dirty="0" smtClean="0"/>
              <a:t>в западную часть </a:t>
            </a:r>
            <a:r>
              <a:rPr lang="ru-RU" b="1" dirty="0"/>
              <a:t>храма (Устав предписывает </a:t>
            </a:r>
            <a:r>
              <a:rPr lang="ru-RU" b="1" dirty="0" smtClean="0"/>
              <a:t>совершать </a:t>
            </a:r>
            <a:r>
              <a:rPr lang="ru-RU" b="1" dirty="0"/>
              <a:t>ее в притворе). 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Диакон совершает каждение.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Хор в это время поет </a:t>
            </a:r>
            <a:r>
              <a:rPr lang="ru-RU" b="1" dirty="0" smtClean="0">
                <a:solidFill>
                  <a:schemeClr val="tx1"/>
                </a:solidFill>
              </a:rPr>
              <a:t>стихиры на литии</a:t>
            </a:r>
            <a:r>
              <a:rPr lang="ru-RU" dirty="0" smtClean="0"/>
              <a:t>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Лития</a:t>
            </a:r>
            <a:r>
              <a:rPr lang="ru-RU" dirty="0" smtClean="0"/>
              <a:t> (греч. </a:t>
            </a:r>
            <a:r>
              <a:rPr lang="ru-RU" dirty="0" err="1" smtClean="0"/>
              <a:t>λιτή</a:t>
            </a:r>
            <a:r>
              <a:rPr lang="ru-RU" dirty="0" smtClean="0"/>
              <a:t> – «усердное моление»).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«Нынешний </a:t>
            </a:r>
            <a:r>
              <a:rPr lang="ru-RU" dirty="0"/>
              <a:t>устав знает четыре вида литии, которые по степени торжественности можно расположить в таком порядке: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а) "лития вне монастыря", положенная на некоторые двунадесятые праздники и в Светлую седмицу пред литургией;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б) лития на великой </a:t>
            </a:r>
            <a:r>
              <a:rPr lang="ru-RU" dirty="0" smtClean="0"/>
              <a:t>вечерне, </a:t>
            </a:r>
            <a:r>
              <a:rPr lang="ru-RU" dirty="0"/>
              <a:t>соединяемой с бдением;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в) лития по окончании праздничной и воскресной </a:t>
            </a:r>
            <a:r>
              <a:rPr lang="ru-RU" dirty="0" smtClean="0"/>
              <a:t>утрени;</a:t>
            </a:r>
            <a:endParaRPr lang="ru-RU" dirty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г) лития за упокой после будничной вечерни и </a:t>
            </a:r>
            <a:r>
              <a:rPr lang="ru-RU" dirty="0" smtClean="0"/>
              <a:t>утрени».</a:t>
            </a:r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i="1" dirty="0" smtClean="0"/>
              <a:t>Проф. </a:t>
            </a:r>
            <a:r>
              <a:rPr lang="ru-RU" i="1" dirty="0"/>
              <a:t>Михаил </a:t>
            </a:r>
            <a:r>
              <a:rPr lang="ru-RU" i="1" dirty="0" err="1" smtClean="0"/>
              <a:t>Скабалланович</a:t>
            </a:r>
            <a:r>
              <a:rPr lang="ru-RU" i="1" dirty="0" smtClean="0"/>
              <a:t>.</a:t>
            </a:r>
            <a:endParaRPr lang="ru-RU" dirty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3" y="0"/>
            <a:ext cx="8208962" cy="6742113"/>
          </a:xfrm>
        </p:spPr>
        <p:txBody>
          <a:bodyPr>
            <a:normAutofit fontScale="47500" lnSpcReduction="20000"/>
          </a:bodyPr>
          <a:lstStyle/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5900" b="1" dirty="0" smtClean="0"/>
          </a:p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5900" b="1" dirty="0" smtClean="0"/>
              <a:t>Прошения на литии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400" b="1" dirty="0" smtClean="0">
                <a:solidFill>
                  <a:srgbClr val="FF0000"/>
                </a:solidFill>
              </a:rPr>
              <a:t>Диакон: </a:t>
            </a:r>
            <a:r>
              <a:rPr lang="ru-RU" sz="4400" b="1" dirty="0" smtClean="0"/>
              <a:t>Спаси</a:t>
            </a:r>
            <a:r>
              <a:rPr lang="ru-RU" sz="4400" b="1" dirty="0"/>
              <a:t>, Боже, народ Твой и благослови наследие Твоё, посети мир Твой милостью и щедротами, возвысь рог христиан православных и ниспошли на нас богатые Твои милости: по ходатайствам </a:t>
            </a:r>
            <a:r>
              <a:rPr lang="ru-RU" sz="4400" b="1" dirty="0" err="1"/>
              <a:t>всечистой</a:t>
            </a:r>
            <a:r>
              <a:rPr lang="ru-RU" sz="4400" b="1" dirty="0"/>
              <a:t> Владычицы нашей Богородицы и </a:t>
            </a:r>
            <a:r>
              <a:rPr lang="ru-RU" sz="4400" b="1" dirty="0" err="1"/>
              <a:t>Приснодевы</a:t>
            </a:r>
            <a:r>
              <a:rPr lang="ru-RU" sz="4400" b="1" dirty="0"/>
              <a:t> Марии, силою священного и животворящего Креста; </a:t>
            </a:r>
            <a:r>
              <a:rPr lang="ru-RU" sz="4400" b="1" dirty="0" err="1"/>
              <a:t>заступлением</a:t>
            </a:r>
            <a:r>
              <a:rPr lang="ru-RU" sz="4400" b="1" dirty="0"/>
              <a:t> святых небесных Сил бесплотных, мольбами святого славного пророка Предтечи и Крестителя Иоанна, святых славных и </a:t>
            </a:r>
            <a:r>
              <a:rPr lang="ru-RU" sz="4400" b="1" dirty="0" err="1"/>
              <a:t>всехвальных</a:t>
            </a:r>
            <a:r>
              <a:rPr lang="ru-RU" sz="4400" b="1" dirty="0"/>
              <a:t> Апостолов; святых отцов наших, великих иерархов и вселенских учителей Василия Великого, Григория Богослова и Иоанна Златоуста; святого отца нашего Николая, архиепископа Мир </a:t>
            </a:r>
            <a:r>
              <a:rPr lang="ru-RU" sz="4400" b="1" dirty="0" err="1"/>
              <a:t>Ликийских</a:t>
            </a:r>
            <a:r>
              <a:rPr lang="ru-RU" sz="4400" b="1" dirty="0"/>
              <a:t>, чудотворца; святых равноапостольных </a:t>
            </a:r>
            <a:r>
              <a:rPr lang="ru-RU" sz="4400" b="1" dirty="0" err="1"/>
              <a:t>Мефодия</a:t>
            </a:r>
            <a:r>
              <a:rPr lang="ru-RU" sz="4400" b="1" dirty="0"/>
              <a:t> и Кирилла, учителей славянских, святых равноапостольных великого князя Владимира и великой княгини Ольги; святых отцов наших и всероссийских чудотворцев Петра, Алексия, Ионы, Филиппа и </a:t>
            </a:r>
            <a:r>
              <a:rPr lang="ru-RU" sz="4400" b="1" dirty="0" err="1"/>
              <a:t>Ермогена</a:t>
            </a:r>
            <a:r>
              <a:rPr lang="ru-RU" sz="4400" b="1" dirty="0"/>
              <a:t>; святых славных и победоносных мучеников, преподобных и богоносных отцов наших, святых и праведных </a:t>
            </a:r>
            <a:r>
              <a:rPr lang="ru-RU" sz="4400" b="1" dirty="0" err="1"/>
              <a:t>богоотцов</a:t>
            </a:r>
            <a:r>
              <a:rPr lang="ru-RU" sz="4400" b="1" dirty="0"/>
              <a:t> </a:t>
            </a:r>
            <a:r>
              <a:rPr lang="ru-RU" sz="4400" b="1" dirty="0" err="1"/>
              <a:t>Иоакима</a:t>
            </a:r>
            <a:r>
              <a:rPr lang="ru-RU" sz="4400" b="1" dirty="0"/>
              <a:t> и Анны, </a:t>
            </a:r>
            <a:r>
              <a:rPr lang="ru-RU" sz="4400" b="1" i="1" dirty="0">
                <a:solidFill>
                  <a:schemeClr val="tx1"/>
                </a:solidFill>
              </a:rPr>
              <a:t>(святого храма и святых дня)</a:t>
            </a:r>
            <a:r>
              <a:rPr lang="ru-RU" sz="4400" b="1" dirty="0"/>
              <a:t> и всех Твоих святых: умоляем Тебя, многомилостивый Господи, услышь нас, грешных, молящихся Тебе, и помилуй нас</a:t>
            </a:r>
            <a:r>
              <a:rPr lang="ru-RU" sz="4400" b="1" dirty="0" smtClean="0"/>
              <a:t>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400" b="1" dirty="0">
                <a:solidFill>
                  <a:srgbClr val="FF0000"/>
                </a:solidFill>
              </a:rPr>
              <a:t>Хор: </a:t>
            </a:r>
            <a:r>
              <a:rPr lang="ru-RU" sz="4400" b="1" dirty="0"/>
              <a:t>Господи, </a:t>
            </a:r>
            <a:r>
              <a:rPr lang="ru-RU" sz="4400" b="1" dirty="0" smtClean="0"/>
              <a:t>помилуй (40 раз).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ъект 2"/>
          <p:cNvSpPr>
            <a:spLocks noGrp="1"/>
          </p:cNvSpPr>
          <p:nvPr>
            <p:ph idx="1"/>
          </p:nvPr>
        </p:nvSpPr>
        <p:spPr>
          <a:xfrm>
            <a:off x="684213" y="1341438"/>
            <a:ext cx="8135937" cy="5111750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ru-RU" sz="2100" b="1" smtClean="0">
                <a:solidFill>
                  <a:srgbClr val="FF0000"/>
                </a:solidFill>
              </a:rPr>
              <a:t>Диакон: </a:t>
            </a:r>
            <a:r>
              <a:rPr lang="ru-RU" sz="2100" b="1" smtClean="0"/>
              <a:t>Ещё молимся о Великом Господине и отце нашем Святейшем Патриархе Кирилле и о господине нашем высокопреосвященнейшем митрополите Ювеналии, </a:t>
            </a:r>
            <a:r>
              <a:rPr lang="ru-RU" sz="2100" b="1" smtClean="0">
                <a:solidFill>
                  <a:schemeClr val="tx1"/>
                </a:solidFill>
              </a:rPr>
              <a:t>[в обители же:</a:t>
            </a:r>
            <a:r>
              <a:rPr lang="ru-RU" sz="2100" b="1" smtClean="0"/>
              <a:t> и о игумене </a:t>
            </a:r>
            <a:r>
              <a:rPr lang="ru-RU" sz="2100" b="1" smtClean="0">
                <a:solidFill>
                  <a:schemeClr val="tx1"/>
                </a:solidFill>
              </a:rPr>
              <a:t>(или</a:t>
            </a:r>
            <a:r>
              <a:rPr lang="ru-RU" sz="2100" b="1" smtClean="0"/>
              <a:t> архимандрите) нашем </a:t>
            </a:r>
            <a:r>
              <a:rPr lang="ru-RU" sz="2100" b="1" smtClean="0">
                <a:solidFill>
                  <a:schemeClr val="tx1"/>
                </a:solidFill>
              </a:rPr>
              <a:t>(имя)], </a:t>
            </a:r>
            <a:r>
              <a:rPr lang="ru-RU" sz="2100" b="1" smtClean="0"/>
              <a:t>и о всём во Христе братстве нашем; и о всякой душе христианской, скорбящей и бедствующей, нуждающейся в милости и помощи Божией; о сохранении града сего </a:t>
            </a:r>
            <a:r>
              <a:rPr lang="ru-RU" sz="2100" b="1" smtClean="0">
                <a:solidFill>
                  <a:schemeClr val="tx1"/>
                </a:solidFill>
              </a:rPr>
              <a:t>(или:</a:t>
            </a:r>
            <a:r>
              <a:rPr lang="ru-RU" sz="2100" b="1" smtClean="0"/>
              <a:t> селения сего; </a:t>
            </a:r>
            <a:r>
              <a:rPr lang="ru-RU" sz="2100" b="1" smtClean="0">
                <a:solidFill>
                  <a:schemeClr val="tx1"/>
                </a:solidFill>
              </a:rPr>
              <a:t>или:</a:t>
            </a:r>
            <a:r>
              <a:rPr lang="ru-RU" sz="2100" b="1" smtClean="0"/>
              <a:t> святой обители сей) и живущих в нем </a:t>
            </a:r>
            <a:r>
              <a:rPr lang="ru-RU" sz="2100" b="1" smtClean="0">
                <a:solidFill>
                  <a:schemeClr val="tx1"/>
                </a:solidFill>
              </a:rPr>
              <a:t>(или:</a:t>
            </a:r>
            <a:r>
              <a:rPr lang="ru-RU" sz="2100" b="1" smtClean="0"/>
              <a:t> в ней), о мире и спокойствии всего мира; о благоденствии святых Божиих Церквей; о спасении и помощи с усердием и страхом Божиим трудящихся и служащих отцов и братьев наших; о здесь оставшихся и находящихся в отлучках, о исцелении в немощах лежащих; о упокоении, блаженной памяти и отпущении грехов всех прежде отшедших во благочестии отцов и братьев наших, здесь и повсюду лежащих, православных, о избавлении пленённых, и о братьях наших, в служении пребывающих, и о всех служащих и послуживших во святой обители сей </a:t>
            </a:r>
            <a:r>
              <a:rPr lang="ru-RU" sz="2100" b="1" smtClean="0">
                <a:solidFill>
                  <a:schemeClr val="tx1"/>
                </a:solidFill>
              </a:rPr>
              <a:t>(или: </a:t>
            </a:r>
            <a:r>
              <a:rPr lang="ru-RU" sz="2100" b="1" smtClean="0"/>
              <a:t>во всесвященном храме сем) воззовём:</a:t>
            </a:r>
          </a:p>
          <a:p>
            <a:pPr marL="0" indent="0" algn="just">
              <a:lnSpc>
                <a:spcPct val="80000"/>
              </a:lnSpc>
              <a:spcBef>
                <a:spcPct val="0"/>
              </a:spcBef>
              <a:buFont typeface="Wingdings 2" pitchFamily="18" charset="2"/>
              <a:buNone/>
            </a:pPr>
            <a:endParaRPr lang="ru-RU" sz="2100" b="1" smtClean="0"/>
          </a:p>
          <a:p>
            <a:pPr marL="0" indent="0" algn="just">
              <a:spcBef>
                <a:spcPct val="0"/>
              </a:spcBef>
              <a:buFont typeface="Wingdings 2" pitchFamily="18" charset="2"/>
              <a:buNone/>
            </a:pPr>
            <a:r>
              <a:rPr lang="ru-RU" sz="2100" b="1" smtClean="0">
                <a:solidFill>
                  <a:srgbClr val="FF0000"/>
                </a:solidFill>
              </a:rPr>
              <a:t>Хор: </a:t>
            </a:r>
            <a:r>
              <a:rPr lang="ru-RU" sz="2100" b="1" smtClean="0"/>
              <a:t>Господи, помилуй (50 раз).</a:t>
            </a:r>
          </a:p>
          <a:p>
            <a:pPr marL="0" indent="0">
              <a:spcBef>
                <a:spcPct val="0"/>
              </a:spcBef>
              <a:buFont typeface="Wingdings 2" pitchFamily="18" charset="2"/>
              <a:buNone/>
            </a:pPr>
            <a:endParaRPr lang="ru-RU" sz="21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187950"/>
          </a:xfrm>
        </p:spPr>
        <p:txBody>
          <a:bodyPr>
            <a:normAutofit fontScale="70000" lnSpcReduction="20000"/>
          </a:bodyPr>
          <a:lstStyle/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Диакон: </a:t>
            </a:r>
            <a:r>
              <a:rPr lang="ru-RU" b="1" dirty="0" smtClean="0"/>
              <a:t>Ещё </a:t>
            </a:r>
            <a:r>
              <a:rPr lang="ru-RU" b="1" dirty="0"/>
              <a:t>молимся о сохранении града сего </a:t>
            </a:r>
            <a:r>
              <a:rPr lang="ru-RU" b="1" dirty="0">
                <a:solidFill>
                  <a:schemeClr val="tx1"/>
                </a:solidFill>
              </a:rPr>
              <a:t>(или: селения сего; или: святой обители сей), </a:t>
            </a:r>
            <a:r>
              <a:rPr lang="ru-RU" b="1" dirty="0"/>
              <a:t>и всякого города и страны от голода, мора, землетрясения, наводнения, огня, меча, нашествия иноплеменников и междоусобной войны; да будет милостив, благосклонен и снисходителен к нам благой и человеколюбивый Бог наш; да отвратит Он всякий гнев, на нас направленный, и избавит нас от угрожающего нам Своего праведного наказания, и помилует нас</a:t>
            </a:r>
            <a:r>
              <a:rPr lang="ru-RU" b="1" dirty="0" smtClean="0"/>
              <a:t>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>
                <a:solidFill>
                  <a:srgbClr val="FF0000"/>
                </a:solidFill>
              </a:rPr>
              <a:t>Хор: </a:t>
            </a:r>
            <a:r>
              <a:rPr lang="ru-RU" b="1" dirty="0"/>
              <a:t>Господи, </a:t>
            </a:r>
            <a:r>
              <a:rPr lang="ru-RU" b="1" dirty="0" smtClean="0"/>
              <a:t>помилуй (трижды).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Диакон: </a:t>
            </a:r>
            <a:r>
              <a:rPr lang="ru-RU" b="1" dirty="0"/>
              <a:t>Ещё молимся и о том, чтобы услышал Господь Бог глас моления нас, грешных, и помиловал нас</a:t>
            </a:r>
            <a:r>
              <a:rPr lang="ru-RU" b="1" dirty="0" smtClean="0"/>
              <a:t>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>
                <a:solidFill>
                  <a:srgbClr val="FF0000"/>
                </a:solidFill>
              </a:rPr>
              <a:t>Хор: </a:t>
            </a:r>
            <a:r>
              <a:rPr lang="ru-RU" b="1" dirty="0"/>
              <a:t>Господи, помилуй (трижды</a:t>
            </a:r>
            <a:r>
              <a:rPr lang="ru-RU" b="1" dirty="0" smtClean="0"/>
              <a:t>).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Священник: </a:t>
            </a:r>
            <a:r>
              <a:rPr lang="ru-RU" b="1" dirty="0" smtClean="0"/>
              <a:t>Услышь </a:t>
            </a:r>
            <a:r>
              <a:rPr lang="ru-RU" b="1" dirty="0"/>
              <a:t>нас, Боже, Спаситель наш, надежда всех концов земли и тех, кто далеко в море, и милостив, милостив будь, Владыка, ко грехам нашим, и помилуй нас. Ибо Ты – милостивый и человеколюбивый Бог, и Тебе славу воссылаем, Отцу и Сыну и Святому Духу, ныне и всегда, и во веки веков</a:t>
            </a:r>
            <a:r>
              <a:rPr lang="ru-RU" b="1" dirty="0" smtClean="0"/>
              <a:t>. 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Хор: </a:t>
            </a:r>
            <a:r>
              <a:rPr lang="ru-RU" b="1" dirty="0" smtClean="0"/>
              <a:t>Аминь.</a:t>
            </a:r>
            <a:endParaRPr lang="ru-RU" b="1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25538"/>
            <a:ext cx="8686800" cy="5732462"/>
          </a:xfrm>
        </p:spPr>
        <p:txBody>
          <a:bodyPr>
            <a:normAutofit fontScale="62500" lnSpcReduction="20000"/>
          </a:bodyPr>
          <a:lstStyle/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>
                <a:solidFill>
                  <a:srgbClr val="FF0000"/>
                </a:solidFill>
              </a:rPr>
              <a:t>Священник: </a:t>
            </a:r>
            <a:r>
              <a:rPr lang="ru-RU" b="1" dirty="0"/>
              <a:t>Мир всем</a:t>
            </a:r>
            <a:r>
              <a:rPr lang="ru-RU" b="1" dirty="0" smtClean="0"/>
              <a:t>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>
                <a:solidFill>
                  <a:srgbClr val="FF0000"/>
                </a:solidFill>
              </a:rPr>
              <a:t>Хор: </a:t>
            </a:r>
            <a:r>
              <a:rPr lang="ru-RU" b="1" dirty="0"/>
              <a:t>И духу твоему</a:t>
            </a:r>
            <a:r>
              <a:rPr lang="ru-RU" b="1" dirty="0" smtClean="0"/>
              <a:t>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>
                <a:solidFill>
                  <a:srgbClr val="FF0000"/>
                </a:solidFill>
              </a:rPr>
              <a:t>Диакон: </a:t>
            </a:r>
            <a:r>
              <a:rPr lang="ru-RU" b="1" dirty="0"/>
              <a:t>Главы наши пред Господом преклоним</a:t>
            </a:r>
            <a:r>
              <a:rPr lang="ru-RU" b="1" dirty="0" smtClean="0"/>
              <a:t>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>
                <a:solidFill>
                  <a:srgbClr val="FF0000"/>
                </a:solidFill>
              </a:rPr>
              <a:t>Хор: </a:t>
            </a:r>
            <a:r>
              <a:rPr lang="ru-RU" b="1" dirty="0"/>
              <a:t>Тебе, Господи</a:t>
            </a:r>
            <a:r>
              <a:rPr lang="ru-RU" b="1" dirty="0" smtClean="0"/>
              <a:t>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Священник: </a:t>
            </a:r>
            <a:r>
              <a:rPr lang="ru-RU" b="1" dirty="0"/>
              <a:t>Владыка многомилостивый, Господи Иисусе Христе, Боже наш, по ходатайствам </a:t>
            </a:r>
            <a:r>
              <a:rPr lang="ru-RU" b="1" dirty="0" err="1"/>
              <a:t>всечистой</a:t>
            </a:r>
            <a:r>
              <a:rPr lang="ru-RU" b="1" dirty="0"/>
              <a:t> Владычицы нашей Богородицы и </a:t>
            </a:r>
            <a:r>
              <a:rPr lang="ru-RU" b="1" dirty="0" err="1"/>
              <a:t>Приснодевы</a:t>
            </a:r>
            <a:r>
              <a:rPr lang="ru-RU" b="1" dirty="0"/>
              <a:t> Марии, силою священного и животворящего Креста, </a:t>
            </a:r>
            <a:r>
              <a:rPr lang="ru-RU" b="1" dirty="0" err="1"/>
              <a:t>заступлением</a:t>
            </a:r>
            <a:r>
              <a:rPr lang="ru-RU" b="1" dirty="0"/>
              <a:t> святых небесных сил бесплотных, мольбами святого славного пророка Предтечи и Крестителя Иоанна, святых славных и </a:t>
            </a:r>
            <a:r>
              <a:rPr lang="ru-RU" b="1" dirty="0" err="1"/>
              <a:t>всехвальных</a:t>
            </a:r>
            <a:r>
              <a:rPr lang="ru-RU" b="1" dirty="0"/>
              <a:t> Апостолов, святых славных и победоносных мучеников, преподобных и богоносных отцов наших; святых отцов наших, великих иерархов и вселенских учителей Василия Великого, Григория Богослова и Иоанна Златоуста; святого отца нашего Николая, архиепископа Мир </a:t>
            </a:r>
            <a:r>
              <a:rPr lang="ru-RU" b="1" dirty="0" err="1"/>
              <a:t>Ликийских</a:t>
            </a:r>
            <a:r>
              <a:rPr lang="ru-RU" b="1" dirty="0"/>
              <a:t>, чудотворца; святых равноапостольных </a:t>
            </a:r>
            <a:r>
              <a:rPr lang="ru-RU" b="1" dirty="0" err="1"/>
              <a:t>Мефодия</a:t>
            </a:r>
            <a:r>
              <a:rPr lang="ru-RU" b="1" dirty="0"/>
              <a:t> и Кирилла, учителей славянских, святых равноапостольных великого князя Владимира и великой княгини Ольги; святых отцов наших и всероссийских чудотворцев Петра, Алексия, Ионы, Филиппа и </a:t>
            </a:r>
            <a:r>
              <a:rPr lang="ru-RU" b="1" dirty="0" err="1"/>
              <a:t>Ермогена</a:t>
            </a:r>
            <a:r>
              <a:rPr lang="ru-RU" b="1" dirty="0"/>
              <a:t>, святых и праведных </a:t>
            </a:r>
            <a:r>
              <a:rPr lang="ru-RU" b="1" dirty="0" err="1"/>
              <a:t>богоотцов</a:t>
            </a:r>
            <a:r>
              <a:rPr lang="ru-RU" b="1" dirty="0"/>
              <a:t> </a:t>
            </a:r>
            <a:r>
              <a:rPr lang="ru-RU" b="1" dirty="0" err="1"/>
              <a:t>Иоакима</a:t>
            </a:r>
            <a:r>
              <a:rPr lang="ru-RU" b="1" dirty="0"/>
              <a:t> и Анны, </a:t>
            </a:r>
            <a:r>
              <a:rPr lang="ru-RU" b="1" dirty="0">
                <a:solidFill>
                  <a:schemeClr val="tx1"/>
                </a:solidFill>
              </a:rPr>
              <a:t>(святого храма и святых дня), </a:t>
            </a:r>
            <a:r>
              <a:rPr lang="ru-RU" b="1" dirty="0"/>
              <a:t>и всех Твоих святых: благоприятной </a:t>
            </a:r>
            <a:r>
              <a:rPr lang="ru-RU" b="1" dirty="0" err="1"/>
              <a:t>соделай</a:t>
            </a:r>
            <a:r>
              <a:rPr lang="ru-RU" b="1" dirty="0"/>
              <a:t> молитву нашу, даруй нам прощение согрешений наших, покрой нас кровом крыл Твоих, отгони от нас всякого врага и неприятеля, умиротвори нашу жизнь, Господи, помилуй нас и мир Твой и спаси души наши, как благой и Человеколюбец.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96975"/>
            <a:ext cx="8686800" cy="5545138"/>
          </a:xfrm>
        </p:spPr>
        <p:txBody>
          <a:bodyPr>
            <a:normAutofit fontScale="77500" lnSpcReduction="2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Хор: </a:t>
            </a:r>
            <a:r>
              <a:rPr lang="ru-RU" b="1" dirty="0" smtClean="0"/>
              <a:t>Аминь. И начинает петь </a:t>
            </a:r>
            <a:r>
              <a:rPr lang="ru-RU" b="1" dirty="0" smtClean="0">
                <a:solidFill>
                  <a:schemeClr val="tx1"/>
                </a:solidFill>
              </a:rPr>
              <a:t>стихиры на стиховне</a:t>
            </a:r>
            <a:r>
              <a:rPr lang="ru-RU" b="1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Духовенство шествует в центр храма (по Уставу входит в храм из притвора).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После заключительной стихиры-</a:t>
            </a:r>
            <a:r>
              <a:rPr lang="ru-RU" b="1" dirty="0" err="1" smtClean="0"/>
              <a:t>богородична</a:t>
            </a:r>
            <a:r>
              <a:rPr lang="ru-RU" b="1" dirty="0" smtClean="0"/>
              <a:t>, исполняемого на «и ныне», хор поет молитву праведного </a:t>
            </a:r>
            <a:r>
              <a:rPr lang="ru-RU" b="1" dirty="0" err="1" smtClean="0"/>
              <a:t>Симеона</a:t>
            </a:r>
            <a:r>
              <a:rPr lang="ru-RU" b="1" dirty="0" smtClean="0"/>
              <a:t> </a:t>
            </a:r>
            <a:r>
              <a:rPr lang="ru-RU" b="1" dirty="0" err="1" smtClean="0"/>
              <a:t>Богоприимца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tx1"/>
                </a:solidFill>
              </a:rPr>
              <a:t>«Ныне </a:t>
            </a:r>
            <a:r>
              <a:rPr lang="ru-RU" b="1" dirty="0" err="1" smtClean="0">
                <a:solidFill>
                  <a:schemeClr val="tx1"/>
                </a:solidFill>
              </a:rPr>
              <a:t>отпущаеши</a:t>
            </a:r>
            <a:r>
              <a:rPr lang="ru-RU" b="1" dirty="0" smtClean="0">
                <a:solidFill>
                  <a:schemeClr val="tx1"/>
                </a:solidFill>
              </a:rPr>
              <a:t>»: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tx1"/>
                </a:solidFill>
              </a:rPr>
              <a:t>Ныне </a:t>
            </a:r>
            <a:r>
              <a:rPr lang="ru-RU" b="1" dirty="0">
                <a:solidFill>
                  <a:schemeClr val="tx1"/>
                </a:solidFill>
              </a:rPr>
              <a:t>отпускаешь Ты раба Твоего, Владыка, по слову Твоему, с миром, ибо видели очи мои спасение Твоё, которое Ты уготовал пред лицом всех народов: свет во откровение язычникам и славу народа Твоего, </a:t>
            </a:r>
            <a:r>
              <a:rPr lang="ru-RU" b="1" dirty="0" smtClean="0">
                <a:solidFill>
                  <a:schemeClr val="tx1"/>
                </a:solidFill>
              </a:rPr>
              <a:t>Израиля</a:t>
            </a:r>
            <a:r>
              <a:rPr lang="ru-RU" b="1" dirty="0">
                <a:solidFill>
                  <a:schemeClr val="tx1"/>
                </a:solidFill>
              </a:rPr>
              <a:t> </a:t>
            </a:r>
            <a:r>
              <a:rPr lang="ru-RU" b="1" dirty="0"/>
              <a:t>  </a:t>
            </a:r>
            <a:r>
              <a:rPr lang="ru-RU" b="1" dirty="0" smtClean="0"/>
              <a:t>(</a:t>
            </a:r>
            <a:r>
              <a:rPr lang="ru-RU" b="1" dirty="0" err="1" smtClean="0"/>
              <a:t>Лк</a:t>
            </a:r>
            <a:r>
              <a:rPr lang="ru-RU" b="1" dirty="0" smtClean="0"/>
              <a:t> 2:29–32).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Чтец</a:t>
            </a:r>
            <a:r>
              <a:rPr lang="ru-RU" b="1" dirty="0" smtClean="0"/>
              <a:t> (или диакон) произносят </a:t>
            </a:r>
            <a:r>
              <a:rPr lang="ru-RU" b="1" dirty="0" err="1" smtClean="0">
                <a:solidFill>
                  <a:schemeClr val="tx1"/>
                </a:solidFill>
              </a:rPr>
              <a:t>Трисвятое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/>
              <a:t>(</a:t>
            </a:r>
            <a:r>
              <a:rPr lang="ru-RU" dirty="0" err="1"/>
              <a:t>Трисвятое</a:t>
            </a:r>
            <a:r>
              <a:rPr lang="ru-RU" dirty="0"/>
              <a:t>; Слава, и ныне; Пресвятая Троице; Господи, помилуй (трижды); Слава, и ныне; Отче, </a:t>
            </a:r>
            <a:r>
              <a:rPr lang="ru-RU" dirty="0" smtClean="0"/>
              <a:t>наш</a:t>
            </a:r>
            <a:r>
              <a:rPr lang="ru-RU" b="1" dirty="0" smtClean="0"/>
              <a:t>).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Священник: </a:t>
            </a:r>
            <a:r>
              <a:rPr lang="ru-RU" b="1" dirty="0" smtClean="0"/>
              <a:t>Яко Твое есть Царство: Открываются Царские врата.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Хор: </a:t>
            </a:r>
            <a:r>
              <a:rPr lang="ru-RU" b="1" dirty="0" smtClean="0"/>
              <a:t>Аминь. </a:t>
            </a:r>
            <a:r>
              <a:rPr lang="ru-RU" dirty="0" smtClean="0"/>
              <a:t>Богородице </a:t>
            </a:r>
            <a:r>
              <a:rPr lang="ru-RU" dirty="0" err="1" smtClean="0"/>
              <a:t>Дево</a:t>
            </a:r>
            <a:r>
              <a:rPr lang="ru-RU" dirty="0" smtClean="0"/>
              <a:t>, радуйся: (трижды).</a:t>
            </a:r>
            <a:endParaRPr lang="ru-RU" b="1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solidFill>
                <a:schemeClr val="tx1"/>
              </a:solidFill>
            </a:endParaRP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114925"/>
          </a:xfrm>
        </p:spPr>
        <p:txBody>
          <a:bodyPr>
            <a:normAutofit fontScale="70000" lnSpcReduction="20000"/>
          </a:bodyPr>
          <a:lstStyle/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Во время пения диакон троекратно кадит вокруг столика, на котором поставлен особый сосуд – </a:t>
            </a:r>
            <a:r>
              <a:rPr lang="ru-RU" b="1" dirty="0" err="1" smtClean="0"/>
              <a:t>литийница</a:t>
            </a:r>
            <a:r>
              <a:rPr lang="ru-RU" b="1" dirty="0" smtClean="0"/>
              <a:t>, в котором находится пшеница, вино и масло.</a:t>
            </a:r>
            <a:r>
              <a:rPr lang="en-US" b="1" dirty="0" smtClean="0"/>
              <a:t> </a:t>
            </a:r>
            <a:endParaRPr lang="ru-RU" b="1" dirty="0" smtClean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>
                <a:solidFill>
                  <a:srgbClr val="FF0000"/>
                </a:solidFill>
              </a:rPr>
              <a:t>Диакон: </a:t>
            </a:r>
            <a:r>
              <a:rPr lang="ru-RU" b="1" dirty="0"/>
              <a:t>Господу помолимся</a:t>
            </a:r>
            <a:r>
              <a:rPr lang="ru-RU" b="1" dirty="0" smtClean="0"/>
              <a:t>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>
                <a:solidFill>
                  <a:srgbClr val="FF0000"/>
                </a:solidFill>
              </a:rPr>
              <a:t>Хор: </a:t>
            </a:r>
            <a:r>
              <a:rPr lang="ru-RU" b="1" dirty="0"/>
              <a:t>Господи, помилуй</a:t>
            </a:r>
            <a:r>
              <a:rPr lang="ru-RU" b="1" dirty="0" smtClean="0"/>
              <a:t>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Священник читает молитву:</a:t>
            </a:r>
            <a:r>
              <a:rPr lang="ru-RU" b="1" dirty="0" smtClean="0"/>
              <a:t> </a:t>
            </a:r>
            <a:r>
              <a:rPr lang="ru-RU" b="1" dirty="0"/>
              <a:t>Господи Иисусе Христе, Боже наш, благословивший пять хлебов в пустыне и пять тысяч мужей насытивший! Сам благослови и эти хлебы, пшеницу, вино и елей, и умножь их во граде сем (или: в селении сем, или: во святой обители сей) и во всём мире Твоём, и верных, вкушающих их, освяти. Ибо Ты благословляешь и освящаешь всё, Христе Боже наш, и Тебе славу воссылаем, со безначальным Твоим Отцом и </a:t>
            </a:r>
            <a:r>
              <a:rPr lang="ru-RU" b="1" dirty="0" err="1"/>
              <a:t>всесвятым</a:t>
            </a:r>
            <a:r>
              <a:rPr lang="ru-RU" b="1" dirty="0"/>
              <a:t> и благим и животворящим Твоим Духом, ныне и всегда, и во веки веков</a:t>
            </a:r>
            <a:r>
              <a:rPr lang="ru-RU" b="1" dirty="0" smtClean="0"/>
              <a:t>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>
                <a:solidFill>
                  <a:srgbClr val="FF0000"/>
                </a:solidFill>
              </a:rPr>
              <a:t>Хор:</a:t>
            </a:r>
            <a:r>
              <a:rPr lang="ru-RU" b="1" dirty="0"/>
              <a:t> Аминь</a:t>
            </a:r>
            <a:r>
              <a:rPr lang="ru-RU" b="1" dirty="0" smtClean="0"/>
              <a:t>. 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Да </a:t>
            </a:r>
            <a:r>
              <a:rPr lang="ru-RU" b="1" dirty="0"/>
              <a:t>будет имя Господне благословенно отныне и до </a:t>
            </a:r>
            <a:r>
              <a:rPr lang="ru-RU" b="1" dirty="0" smtClean="0"/>
              <a:t>века (трижды). 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Псалом 33: Буду </a:t>
            </a:r>
            <a:r>
              <a:rPr lang="ru-RU" b="1" dirty="0"/>
              <a:t>благословлять Господа во всякое время: </a:t>
            </a:r>
            <a:r>
              <a:rPr lang="ru-RU" b="1" dirty="0">
                <a:solidFill>
                  <a:schemeClr val="tx1"/>
                </a:solidFill>
              </a:rPr>
              <a:t>до слов:</a:t>
            </a:r>
            <a:r>
              <a:rPr lang="ru-RU" b="1" dirty="0"/>
              <a:t> не потерпят нужды ни в каком </a:t>
            </a:r>
            <a:r>
              <a:rPr lang="ru-RU" b="1" dirty="0" smtClean="0"/>
              <a:t>благе (</a:t>
            </a:r>
            <a:r>
              <a:rPr lang="ru-RU" b="1" dirty="0" err="1" smtClean="0"/>
              <a:t>Пс</a:t>
            </a:r>
            <a:r>
              <a:rPr lang="ru-RU" b="1" dirty="0" smtClean="0"/>
              <a:t> .33:2–11).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25538"/>
            <a:ext cx="8686800" cy="5616575"/>
          </a:xfrm>
        </p:spPr>
        <p:txBody>
          <a:bodyPr>
            <a:normAutofit fontScale="85000" lnSpcReduction="10000"/>
          </a:bodyPr>
          <a:lstStyle/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/>
              <a:t>Свете тихий </a:t>
            </a:r>
            <a:r>
              <a:rPr lang="ru-RU" b="1" dirty="0" err="1"/>
              <a:t>святыя</a:t>
            </a:r>
            <a:r>
              <a:rPr lang="ru-RU" b="1" dirty="0"/>
              <a:t> славы</a:t>
            </a:r>
            <a:r>
              <a:rPr lang="ru-RU" b="1" dirty="0" smtClean="0"/>
              <a:t>, </a:t>
            </a:r>
            <a:r>
              <a:rPr lang="ru-RU" b="1" dirty="0" err="1"/>
              <a:t>Безсмертнаго</a:t>
            </a:r>
            <a:r>
              <a:rPr lang="ru-RU" b="1" dirty="0"/>
              <a:t>, Отца </a:t>
            </a:r>
            <a:r>
              <a:rPr lang="ru-RU" b="1" dirty="0" err="1"/>
              <a:t>Небеснаго</a:t>
            </a:r>
            <a:r>
              <a:rPr lang="ru-RU" b="1" dirty="0"/>
              <a:t>, </a:t>
            </a:r>
            <a:r>
              <a:rPr lang="ru-RU" b="1" dirty="0" err="1" smtClean="0"/>
              <a:t>Святаго</a:t>
            </a:r>
            <a:r>
              <a:rPr lang="ru-RU" b="1" dirty="0" smtClean="0"/>
              <a:t> </a:t>
            </a:r>
            <a:r>
              <a:rPr lang="ru-RU" b="1" dirty="0" err="1"/>
              <a:t>Блаженнаго</a:t>
            </a:r>
            <a:r>
              <a:rPr lang="ru-RU" b="1" dirty="0"/>
              <a:t>, Иисусе Христе. </a:t>
            </a:r>
            <a:r>
              <a:rPr lang="ru-RU" b="1" dirty="0" err="1" smtClean="0"/>
              <a:t>Пришедше</a:t>
            </a:r>
            <a:r>
              <a:rPr lang="ru-RU" b="1" dirty="0" smtClean="0"/>
              <a:t> </a:t>
            </a:r>
            <a:r>
              <a:rPr lang="ru-RU" b="1" dirty="0"/>
              <a:t>на запад солнца</a:t>
            </a:r>
            <a:r>
              <a:rPr lang="ru-RU" b="1" dirty="0" smtClean="0"/>
              <a:t>, </a:t>
            </a:r>
            <a:r>
              <a:rPr lang="ru-RU" b="1" dirty="0" err="1"/>
              <a:t>видевше</a:t>
            </a:r>
            <a:r>
              <a:rPr lang="ru-RU" b="1" dirty="0"/>
              <a:t> свет вечерний, </a:t>
            </a:r>
            <a:r>
              <a:rPr lang="ru-RU" b="1" dirty="0" smtClean="0"/>
              <a:t>поем </a:t>
            </a:r>
            <a:r>
              <a:rPr lang="ru-RU" b="1" dirty="0"/>
              <a:t>Отца, Сына и </a:t>
            </a:r>
            <a:r>
              <a:rPr lang="ru-RU" b="1" dirty="0" err="1"/>
              <a:t>Святаго</a:t>
            </a:r>
            <a:r>
              <a:rPr lang="ru-RU" b="1" dirty="0"/>
              <a:t> Духа, Бога. </a:t>
            </a:r>
            <a:r>
              <a:rPr lang="ru-RU" b="1" dirty="0" smtClean="0"/>
              <a:t>Достоин </a:t>
            </a:r>
            <a:r>
              <a:rPr lang="ru-RU" b="1" dirty="0" err="1"/>
              <a:t>еси</a:t>
            </a:r>
            <a:r>
              <a:rPr lang="ru-RU" b="1" dirty="0"/>
              <a:t> во вся времена </a:t>
            </a:r>
            <a:r>
              <a:rPr lang="ru-RU" b="1" dirty="0" smtClean="0"/>
              <a:t>пет </a:t>
            </a:r>
            <a:r>
              <a:rPr lang="ru-RU" b="1" dirty="0" err="1"/>
              <a:t>быти</a:t>
            </a:r>
            <a:r>
              <a:rPr lang="ru-RU" b="1" dirty="0"/>
              <a:t> гласы преподобными</a:t>
            </a:r>
            <a:r>
              <a:rPr lang="ru-RU" b="1" dirty="0" smtClean="0"/>
              <a:t>, </a:t>
            </a:r>
            <a:r>
              <a:rPr lang="ru-RU" b="1" dirty="0"/>
              <a:t>Сыне Божий, живот </a:t>
            </a:r>
            <a:r>
              <a:rPr lang="ru-RU" b="1" dirty="0" err="1"/>
              <a:t>даяй</a:t>
            </a:r>
            <a:r>
              <a:rPr lang="ru-RU" b="1" dirty="0"/>
              <a:t>, </a:t>
            </a:r>
            <a:r>
              <a:rPr lang="ru-RU" b="1" dirty="0" err="1" smtClean="0"/>
              <a:t>темже</a:t>
            </a:r>
            <a:r>
              <a:rPr lang="ru-RU" b="1" dirty="0" smtClean="0"/>
              <a:t> </a:t>
            </a:r>
            <a:r>
              <a:rPr lang="ru-RU" b="1" dirty="0" err="1"/>
              <a:t>мiр</a:t>
            </a:r>
            <a:r>
              <a:rPr lang="ru-RU" b="1" dirty="0"/>
              <a:t> </a:t>
            </a:r>
            <a:r>
              <a:rPr lang="ru-RU" b="1" dirty="0" err="1"/>
              <a:t>Тя</a:t>
            </a:r>
            <a:r>
              <a:rPr lang="ru-RU" b="1" dirty="0"/>
              <a:t> славит</a:t>
            </a:r>
            <a:r>
              <a:rPr lang="ru-RU" b="1" dirty="0" smtClean="0"/>
              <a:t>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endParaRPr lang="en-US" b="1" dirty="0" smtClean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Русский перевод: </a:t>
            </a:r>
            <a:r>
              <a:rPr lang="ru-RU" b="1" dirty="0"/>
              <a:t>Свет отрадный святой славы </a:t>
            </a:r>
            <a:r>
              <a:rPr lang="ru-RU" b="1" dirty="0" smtClean="0"/>
              <a:t>бессмертного </a:t>
            </a:r>
            <a:r>
              <a:rPr lang="ru-RU" b="1" dirty="0"/>
              <a:t>Отца Небесного</a:t>
            </a:r>
            <a:r>
              <a:rPr lang="ru-RU" b="1" dirty="0" smtClean="0"/>
              <a:t>, </a:t>
            </a:r>
            <a:r>
              <a:rPr lang="ru-RU" b="1" dirty="0"/>
              <a:t>святого, блаженного – Иисусе Христе</a:t>
            </a:r>
            <a:r>
              <a:rPr lang="ru-RU" b="1" dirty="0" smtClean="0"/>
              <a:t>! </a:t>
            </a:r>
            <a:r>
              <a:rPr lang="ru-RU" b="1" dirty="0"/>
              <a:t>Придя к закату солнца, увидев свет </a:t>
            </a:r>
            <a:r>
              <a:rPr lang="ru-RU" b="1" dirty="0" smtClean="0"/>
              <a:t>вечерний, воспеваем </a:t>
            </a:r>
            <a:r>
              <a:rPr lang="ru-RU" b="1" dirty="0"/>
              <a:t>Отца, Сына и Святого Духа, Бога</a:t>
            </a:r>
            <a:r>
              <a:rPr lang="ru-RU" b="1" dirty="0" smtClean="0"/>
              <a:t>. </a:t>
            </a:r>
            <a:r>
              <a:rPr lang="ru-RU" b="1" dirty="0"/>
              <a:t>Достойно Тебя во все времена </a:t>
            </a:r>
            <a:r>
              <a:rPr lang="ru-RU" b="1" dirty="0" smtClean="0"/>
              <a:t>воспевать </a:t>
            </a:r>
            <a:r>
              <a:rPr lang="ru-RU" b="1" dirty="0"/>
              <a:t>голосами счастливыми</a:t>
            </a:r>
            <a:r>
              <a:rPr lang="ru-RU" b="1" dirty="0" smtClean="0"/>
              <a:t>, </a:t>
            </a:r>
            <a:r>
              <a:rPr lang="ru-RU" b="1" dirty="0"/>
              <a:t>Сын Божий, дающий жизнь, </a:t>
            </a:r>
            <a:r>
              <a:rPr lang="ru-RU" b="1" dirty="0" smtClean="0"/>
              <a:t>– </a:t>
            </a:r>
            <a:r>
              <a:rPr lang="ru-RU" b="1" dirty="0"/>
              <a:t>потому мир Тебя </a:t>
            </a:r>
            <a:r>
              <a:rPr lang="ru-RU" b="1" dirty="0" smtClean="0"/>
              <a:t>славит.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0"/>
            <a:ext cx="8686800" cy="1052513"/>
          </a:xfrm>
        </p:spPr>
        <p:txBody>
          <a:bodyPr>
            <a:normAutofit fontScale="77500" lnSpcReduction="20000"/>
          </a:bodyPr>
          <a:lstStyle/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Священник благословляет народ: </a:t>
            </a:r>
            <a:r>
              <a:rPr lang="ru-RU" b="1" dirty="0" smtClean="0"/>
              <a:t>Благословение </a:t>
            </a:r>
            <a:r>
              <a:rPr lang="ru-RU" b="1" dirty="0"/>
              <a:t>Господне на вас, по Его благодати и человеколюбию, </a:t>
            </a:r>
            <a:r>
              <a:rPr lang="ru-RU" b="1" dirty="0" smtClean="0"/>
              <a:t>всегда: </a:t>
            </a:r>
            <a:r>
              <a:rPr lang="ru-RU" b="1" dirty="0"/>
              <a:t>ныне и присно, и во веки веков</a:t>
            </a:r>
            <a:r>
              <a:rPr lang="ru-RU" b="1" dirty="0" smtClean="0"/>
              <a:t>. </a:t>
            </a:r>
            <a:r>
              <a:rPr lang="ru-RU" b="1" dirty="0" smtClean="0">
                <a:solidFill>
                  <a:srgbClr val="FF0000"/>
                </a:solidFill>
              </a:rPr>
              <a:t>Хор: </a:t>
            </a:r>
            <a:r>
              <a:rPr lang="ru-RU" b="1" dirty="0" smtClean="0"/>
              <a:t>Аминь.</a:t>
            </a:r>
            <a:endParaRPr lang="ru-RU" b="1" dirty="0"/>
          </a:p>
        </p:txBody>
      </p:sp>
      <p:pic>
        <p:nvPicPr>
          <p:cNvPr id="32770" name="Picture 2" descr="C:\Users\Василий\Desktop\библейско-богсловские курсы\12 лекция\fotor8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3263" y="1196975"/>
            <a:ext cx="7820025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0"/>
            <a:ext cx="8934450" cy="982663"/>
          </a:xfrm>
        </p:spPr>
        <p:txBody>
          <a:bodyPr>
            <a:normAutofit fontScale="70000" lnSpcReduction="20000"/>
          </a:bodyPr>
          <a:lstStyle/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Священник и диакон встают на Горнее место лицом к народу.</a:t>
            </a:r>
            <a:endParaRPr lang="ru-RU" dirty="0"/>
          </a:p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Диакон:</a:t>
            </a:r>
            <a:r>
              <a:rPr lang="ru-RU" dirty="0" smtClean="0"/>
              <a:t> </a:t>
            </a:r>
            <a:r>
              <a:rPr lang="ru-RU" b="1" dirty="0" err="1" smtClean="0"/>
              <a:t>Вонмен</a:t>
            </a:r>
            <a:r>
              <a:rPr lang="ru-RU" dirty="0" smtClean="0"/>
              <a:t>. </a:t>
            </a:r>
            <a:r>
              <a:rPr lang="ru-RU" dirty="0" err="1" smtClean="0">
                <a:solidFill>
                  <a:srgbClr val="FF0000"/>
                </a:solidFill>
              </a:rPr>
              <a:t>Свящ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r>
              <a:rPr lang="ru-RU" dirty="0" smtClean="0"/>
              <a:t> </a:t>
            </a:r>
            <a:r>
              <a:rPr lang="ru-RU" b="1" dirty="0" smtClean="0"/>
              <a:t>Мир всем</a:t>
            </a:r>
            <a:r>
              <a:rPr lang="ru-RU" dirty="0" smtClean="0"/>
              <a:t>. </a:t>
            </a:r>
            <a:r>
              <a:rPr lang="ru-RU" dirty="0" smtClean="0">
                <a:solidFill>
                  <a:srgbClr val="FF0000"/>
                </a:solidFill>
              </a:rPr>
              <a:t>Хор: </a:t>
            </a:r>
            <a:r>
              <a:rPr lang="ru-RU" dirty="0" smtClean="0"/>
              <a:t>И </a:t>
            </a:r>
            <a:r>
              <a:rPr lang="ru-RU" b="1" dirty="0" err="1" smtClean="0"/>
              <a:t>духови</a:t>
            </a:r>
            <a:r>
              <a:rPr lang="ru-RU" b="1" dirty="0" smtClean="0"/>
              <a:t> твоему</a:t>
            </a:r>
            <a:r>
              <a:rPr lang="ru-RU" dirty="0" smtClean="0"/>
              <a:t>. </a:t>
            </a:r>
            <a:r>
              <a:rPr lang="ru-RU" dirty="0" smtClean="0">
                <a:solidFill>
                  <a:srgbClr val="FF0000"/>
                </a:solidFill>
              </a:rPr>
              <a:t>Диакон: </a:t>
            </a:r>
            <a:r>
              <a:rPr lang="ru-RU" b="1" dirty="0"/>
              <a:t>Премудрость. </a:t>
            </a:r>
            <a:r>
              <a:rPr lang="ru-RU" b="1" dirty="0" err="1"/>
              <a:t>Прокимен</a:t>
            </a:r>
            <a:r>
              <a:rPr lang="ru-RU" b="1" dirty="0"/>
              <a:t>, </a:t>
            </a:r>
            <a:r>
              <a:rPr lang="ru-RU" b="1" dirty="0" smtClean="0"/>
              <a:t>глас </a:t>
            </a:r>
            <a:r>
              <a:rPr lang="ru-RU" dirty="0" smtClean="0"/>
              <a:t>(такой-то).</a:t>
            </a:r>
          </a:p>
        </p:txBody>
      </p:sp>
      <p:pic>
        <p:nvPicPr>
          <p:cNvPr id="15362" name="Picture 2" descr="C:\Users\Василий\Desktop\библейско-богсловские курсы\12 лекция\fotor7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125538"/>
            <a:ext cx="8548688" cy="570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ъект 2"/>
          <p:cNvSpPr>
            <a:spLocks noGrp="1"/>
          </p:cNvSpPr>
          <p:nvPr>
            <p:ph idx="1"/>
          </p:nvPr>
        </p:nvSpPr>
        <p:spPr>
          <a:xfrm>
            <a:off x="323850" y="115888"/>
            <a:ext cx="8686800" cy="792162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ru-RU" smtClean="0"/>
              <a:t>Диакон с Горнего места возглашает прокимен</a:t>
            </a:r>
          </a:p>
        </p:txBody>
      </p:sp>
      <p:pic>
        <p:nvPicPr>
          <p:cNvPr id="16386" name="Picture 2" descr="C:\Users\Василий\Desktop\библейско-богсловские курсы\12 лекция\fotor7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193800"/>
            <a:ext cx="8424862" cy="561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60350"/>
            <a:ext cx="8686800" cy="6481763"/>
          </a:xfrm>
        </p:spPr>
        <p:txBody>
          <a:bodyPr>
            <a:normAutofit fontScale="92500" lnSpcReduction="20000"/>
          </a:bodyPr>
          <a:lstStyle/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err="1" smtClean="0">
                <a:solidFill>
                  <a:srgbClr val="FF0000"/>
                </a:solidFill>
              </a:rPr>
              <a:t>Прокимен</a:t>
            </a:r>
            <a:r>
              <a:rPr lang="ru-RU" b="1" dirty="0" smtClean="0">
                <a:solidFill>
                  <a:srgbClr val="FF0000"/>
                </a:solidFill>
              </a:rPr>
              <a:t> в субботу вечером. Глас 6.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Диакон:</a:t>
            </a:r>
            <a:r>
              <a:rPr lang="ru-RU" b="1" dirty="0" smtClean="0"/>
              <a:t> Господь </a:t>
            </a:r>
            <a:r>
              <a:rPr lang="ru-RU" b="1" dirty="0"/>
              <a:t>воцарился</a:t>
            </a:r>
            <a:r>
              <a:rPr lang="ru-RU" b="1" dirty="0" smtClean="0"/>
              <a:t>, благолепием облекся.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Хор:</a:t>
            </a:r>
            <a:r>
              <a:rPr lang="ru-RU" b="1" dirty="0" smtClean="0"/>
              <a:t> </a:t>
            </a:r>
            <a:r>
              <a:rPr lang="ru-RU" b="1" dirty="0"/>
              <a:t>Господь воцарился, благолепием облекся</a:t>
            </a:r>
            <a:r>
              <a:rPr lang="ru-RU" b="1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Диакон:</a:t>
            </a:r>
            <a:r>
              <a:rPr lang="ru-RU" b="1" dirty="0" smtClean="0"/>
              <a:t> </a:t>
            </a:r>
            <a:r>
              <a:rPr lang="ru-RU" b="1" dirty="0"/>
              <a:t>Облекся Господь силою, и опоясался</a:t>
            </a:r>
            <a:r>
              <a:rPr lang="ru-RU" b="1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Хор:</a:t>
            </a:r>
            <a:r>
              <a:rPr lang="ru-RU" b="1" dirty="0" smtClean="0"/>
              <a:t> </a:t>
            </a:r>
            <a:r>
              <a:rPr lang="ru-RU" b="1" dirty="0"/>
              <a:t>Господь воцарился, благолепием облекся.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Диакон:</a:t>
            </a:r>
            <a:r>
              <a:rPr lang="ru-RU" b="1" dirty="0" smtClean="0"/>
              <a:t> </a:t>
            </a:r>
            <a:r>
              <a:rPr lang="ru-RU" b="1" dirty="0"/>
              <a:t>Ибо Он утвердил вселенную, и она не поколеблется</a:t>
            </a:r>
            <a:r>
              <a:rPr lang="ru-RU" b="1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Хор: </a:t>
            </a:r>
            <a:r>
              <a:rPr lang="ru-RU" b="1" dirty="0"/>
              <a:t>Господь воцарился, благолепием облекся.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Диакон:</a:t>
            </a:r>
            <a:r>
              <a:rPr lang="ru-RU" b="1" dirty="0" smtClean="0"/>
              <a:t> </a:t>
            </a:r>
            <a:r>
              <a:rPr lang="ru-RU" b="1" dirty="0"/>
              <a:t>Дому Твоему подобает святыня, Господи, на долгие дни</a:t>
            </a:r>
            <a:r>
              <a:rPr lang="ru-RU" b="1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Хор:</a:t>
            </a:r>
            <a:r>
              <a:rPr lang="ru-RU" b="1" dirty="0" smtClean="0"/>
              <a:t> </a:t>
            </a:r>
            <a:r>
              <a:rPr lang="ru-RU" b="1" dirty="0"/>
              <a:t>Господь воцарился, благолепием облекся.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Диакон:</a:t>
            </a:r>
            <a:r>
              <a:rPr lang="ru-RU" b="1" dirty="0" smtClean="0"/>
              <a:t> </a:t>
            </a:r>
            <a:r>
              <a:rPr lang="ru-RU" b="1" dirty="0"/>
              <a:t>Господь </a:t>
            </a:r>
            <a:r>
              <a:rPr lang="ru-RU" b="1" dirty="0" smtClean="0"/>
              <a:t>воцарился.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Хор:</a:t>
            </a:r>
            <a:r>
              <a:rPr lang="ru-RU" b="1" dirty="0" smtClean="0"/>
              <a:t> Благолепием </a:t>
            </a:r>
            <a:r>
              <a:rPr lang="ru-RU" b="1" dirty="0"/>
              <a:t>облекся.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0"/>
            <a:ext cx="8759825" cy="1052513"/>
          </a:xfrm>
        </p:spPr>
        <p:txBody>
          <a:bodyPr>
            <a:normAutofit fontScale="77500" lnSpcReduction="20000"/>
          </a:bodyPr>
          <a:lstStyle/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Если на воскресный день приходится праздник, имеющий степень торжественности от </a:t>
            </a:r>
            <a:r>
              <a:rPr lang="ru-RU" dirty="0" err="1" smtClean="0"/>
              <a:t>полиелея</a:t>
            </a:r>
            <a:r>
              <a:rPr lang="ru-RU" dirty="0" smtClean="0"/>
              <a:t> и выше, тогда после </a:t>
            </a:r>
            <a:r>
              <a:rPr lang="ru-RU" dirty="0" err="1" smtClean="0"/>
              <a:t>прокимна</a:t>
            </a:r>
            <a:r>
              <a:rPr lang="ru-RU" dirty="0" smtClean="0"/>
              <a:t> следует чтение трех паремий.</a:t>
            </a:r>
            <a:endParaRPr lang="ru-RU" dirty="0"/>
          </a:p>
        </p:txBody>
      </p:sp>
      <p:pic>
        <p:nvPicPr>
          <p:cNvPr id="18434" name="Picture 2" descr="C:\Users\Василий\Desktop\библейско-богсловские курсы\12 лекция\диакон Сергий парими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268413"/>
            <a:ext cx="7272337" cy="545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88913"/>
            <a:ext cx="8686800" cy="6408737"/>
          </a:xfrm>
        </p:spPr>
        <p:txBody>
          <a:bodyPr>
            <a:normAutofit fontScale="77500" lnSpcReduction="20000"/>
          </a:bodyPr>
          <a:lstStyle/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Паремия</a:t>
            </a:r>
            <a:r>
              <a:rPr lang="ru-RU" dirty="0" smtClean="0"/>
              <a:t> </a:t>
            </a:r>
            <a:r>
              <a:rPr lang="ru-RU" dirty="0"/>
              <a:t> </a:t>
            </a:r>
            <a:r>
              <a:rPr lang="ru-RU" dirty="0" smtClean="0"/>
              <a:t>(греч.</a:t>
            </a:r>
            <a:r>
              <a:rPr lang="ru-RU" dirty="0"/>
              <a:t> </a:t>
            </a:r>
            <a:r>
              <a:rPr lang="el-GR" dirty="0"/>
              <a:t>παροιμία — </a:t>
            </a:r>
            <a:r>
              <a:rPr lang="ru-RU" dirty="0"/>
              <a:t>притча) </a:t>
            </a:r>
            <a:r>
              <a:rPr lang="el-GR" dirty="0"/>
              <a:t> — </a:t>
            </a:r>
            <a:r>
              <a:rPr lang="ru-RU" dirty="0" smtClean="0"/>
              <a:t>отрывок из Священного Писания, преимущественно из Ветхого Завета, который читается на великой вечерни ряда праздников (от </a:t>
            </a:r>
            <a:r>
              <a:rPr lang="ru-RU" dirty="0" err="1" smtClean="0"/>
              <a:t>полиелея</a:t>
            </a:r>
            <a:r>
              <a:rPr lang="ru-RU" dirty="0" smtClean="0"/>
              <a:t> и выше), в период Великого поста на вечерни и часах, а также при совершении некоторых частных </a:t>
            </a:r>
            <a:r>
              <a:rPr lang="ru-RU" dirty="0" err="1" smtClean="0"/>
              <a:t>чинопоследований</a:t>
            </a:r>
            <a:r>
              <a:rPr lang="ru-RU" dirty="0" smtClean="0"/>
              <a:t> (при Великом водоосвящении, на молебнах).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Текст паремии </a:t>
            </a:r>
            <a:r>
              <a:rPr lang="ru-RU" dirty="0" err="1" smtClean="0"/>
              <a:t>прообразовательно</a:t>
            </a:r>
            <a:r>
              <a:rPr lang="ru-RU" dirty="0" smtClean="0"/>
              <a:t> раскрывает главную тему празднуемого события.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Порядок чтения паремий: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Диакон возглашает: Премудрость.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Чтец (или другой диакон): «Бытия чтение».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Диакон: «</a:t>
            </a:r>
            <a:r>
              <a:rPr lang="ru-RU" dirty="0" err="1" smtClean="0"/>
              <a:t>Вонмен</a:t>
            </a:r>
            <a:r>
              <a:rPr lang="ru-RU" dirty="0" smtClean="0"/>
              <a:t>».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Чтец читает отрывок из книги «Бытие».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010650" cy="982663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 typeface="Wingdings 2" pitchFamily="18" charset="2"/>
              <a:buNone/>
            </a:pPr>
            <a:r>
              <a:rPr lang="ru-RU" sz="2000" smtClean="0"/>
              <a:t>После прокимна закрываются Царские двери, а диакон выходит на амвон и возглашает сугубую ектению: </a:t>
            </a:r>
            <a:r>
              <a:rPr lang="ru-RU" sz="2000" b="1" smtClean="0"/>
              <a:t>Рцем вси от всея души…</a:t>
            </a:r>
          </a:p>
        </p:txBody>
      </p:sp>
      <p:pic>
        <p:nvPicPr>
          <p:cNvPr id="20482" name="Picture 2" descr="C:\Users\Василий\Desktop\библейско-богсловские курсы\12 лекция\fotor8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125538"/>
            <a:ext cx="8189912" cy="569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476250"/>
            <a:ext cx="9036050" cy="6381750"/>
          </a:xfrm>
        </p:spPr>
        <p:txBody>
          <a:bodyPr>
            <a:normAutofit fontScale="47500" lnSpcReduction="20000"/>
          </a:bodyPr>
          <a:lstStyle/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5900" dirty="0" smtClean="0"/>
              <a:t>Сугубая </a:t>
            </a:r>
            <a:r>
              <a:rPr lang="ru-RU" sz="5900" dirty="0" err="1" smtClean="0"/>
              <a:t>ектения</a:t>
            </a:r>
            <a:r>
              <a:rPr lang="ru-RU" sz="5900" dirty="0" smtClean="0"/>
              <a:t>:</a:t>
            </a:r>
          </a:p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/>
              <a:t>Диакон</a:t>
            </a:r>
            <a:r>
              <a:rPr lang="ru-RU" sz="3600" b="1" dirty="0"/>
              <a:t>: </a:t>
            </a:r>
            <a:r>
              <a:rPr lang="ru-RU" sz="3600" dirty="0"/>
              <a:t>Возгласим все от всей души и от всего помышления нашего возгласим</a:t>
            </a:r>
            <a:r>
              <a:rPr lang="ru-RU" sz="3600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/>
              <a:t>Хор:</a:t>
            </a:r>
            <a:r>
              <a:rPr lang="ru-RU" sz="3600" dirty="0"/>
              <a:t> Господи, помилуй.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/>
              <a:t>Диакон: </a:t>
            </a:r>
            <a:r>
              <a:rPr lang="ru-RU" sz="3600" dirty="0" smtClean="0"/>
              <a:t>Господи </a:t>
            </a:r>
            <a:r>
              <a:rPr lang="ru-RU" sz="3600" dirty="0"/>
              <a:t>Вседержитель, Боже отцов наших, молимся Тебе, услышь и помилуй</a:t>
            </a:r>
            <a:r>
              <a:rPr lang="ru-RU" sz="3600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/>
              <a:t>Хор:</a:t>
            </a:r>
            <a:r>
              <a:rPr lang="ru-RU" sz="3600" dirty="0"/>
              <a:t> Господи, помилуй</a:t>
            </a:r>
            <a:r>
              <a:rPr lang="ru-RU" sz="3600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/>
              <a:t>Диакон</a:t>
            </a:r>
            <a:r>
              <a:rPr lang="ru-RU" sz="3600" b="1" dirty="0" smtClean="0"/>
              <a:t>: </a:t>
            </a:r>
            <a:r>
              <a:rPr lang="ru-RU" sz="3600" dirty="0"/>
              <a:t>Помилуй нас, Боже, по великой милости Твоей, молимся Тебе, услышь и помилуй</a:t>
            </a:r>
            <a:r>
              <a:rPr lang="ru-RU" sz="3600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/>
              <a:t>Хор:</a:t>
            </a:r>
            <a:r>
              <a:rPr lang="ru-RU" sz="3600" dirty="0"/>
              <a:t> Господи, </a:t>
            </a:r>
            <a:r>
              <a:rPr lang="ru-RU" sz="3600" dirty="0" smtClean="0"/>
              <a:t>помилуй (трижды) на каждое прошение.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/>
              <a:t>Диакон</a:t>
            </a:r>
            <a:r>
              <a:rPr lang="ru-RU" sz="3600" b="1" dirty="0" smtClean="0"/>
              <a:t>: </a:t>
            </a:r>
            <a:r>
              <a:rPr lang="ru-RU" sz="3600" dirty="0"/>
              <a:t>Ещё молимся о Великом Господине и отце нашем Святейшем Патриархе </a:t>
            </a:r>
            <a:r>
              <a:rPr lang="ru-RU" sz="3600" b="1" dirty="0" smtClean="0"/>
              <a:t>Кирилле</a:t>
            </a:r>
            <a:r>
              <a:rPr lang="ru-RU" sz="3600" dirty="0"/>
              <a:t> и о господине </a:t>
            </a:r>
            <a:r>
              <a:rPr lang="ru-RU" sz="3600" dirty="0" smtClean="0"/>
              <a:t>нашем</a:t>
            </a:r>
            <a:r>
              <a:rPr lang="ru-RU" sz="3600" b="1" dirty="0"/>
              <a:t> </a:t>
            </a:r>
            <a:r>
              <a:rPr lang="ru-RU" sz="3600" dirty="0" err="1" smtClean="0"/>
              <a:t>высокопреосвященнейшем</a:t>
            </a:r>
            <a:r>
              <a:rPr lang="ru-RU" sz="3600" dirty="0" smtClean="0"/>
              <a:t> </a:t>
            </a:r>
            <a:r>
              <a:rPr lang="ru-RU" sz="3600" dirty="0"/>
              <a:t>митрополите </a:t>
            </a:r>
            <a:r>
              <a:rPr lang="ru-RU" sz="3600" dirty="0" smtClean="0"/>
              <a:t> </a:t>
            </a:r>
            <a:r>
              <a:rPr lang="ru-RU" sz="3600" b="1" dirty="0" err="1" smtClean="0"/>
              <a:t>Ювеналии</a:t>
            </a:r>
            <a:r>
              <a:rPr lang="ru-RU" sz="3600" dirty="0" smtClean="0"/>
              <a:t>, </a:t>
            </a:r>
            <a:r>
              <a:rPr lang="ru-RU" sz="3600" dirty="0"/>
              <a:t>и о всём во Христе братстве нашем</a:t>
            </a:r>
            <a:r>
              <a:rPr lang="ru-RU" sz="3600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/>
              <a:t>Ещё молимся о </a:t>
            </a:r>
            <a:r>
              <a:rPr lang="ru-RU" sz="3600" dirty="0" err="1"/>
              <a:t>Богохранимой</a:t>
            </a:r>
            <a:r>
              <a:rPr lang="ru-RU" sz="3600" dirty="0"/>
              <a:t> стране нашей, властях и воинстве её, да тихую и безмятежную жизнь проведём во всяком благочестии и чистоте</a:t>
            </a:r>
            <a:r>
              <a:rPr lang="ru-RU" sz="3600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/>
              <a:t>Ещё молимся о блаженных и всегда поминаемых создателях святого храма сего </a:t>
            </a:r>
            <a:r>
              <a:rPr lang="ru-RU" sz="3600" b="1" dirty="0"/>
              <a:t>(или: </a:t>
            </a:r>
            <a:r>
              <a:rPr lang="ru-RU" sz="3600" dirty="0"/>
              <a:t>святой обители сей</a:t>
            </a:r>
            <a:r>
              <a:rPr lang="ru-RU" sz="3600" b="1" dirty="0"/>
              <a:t>)</a:t>
            </a:r>
            <a:r>
              <a:rPr lang="ru-RU" sz="3600" dirty="0"/>
              <a:t>, и о всех прежде почивших отцах и братьях наших, здесь и повсюду лежащих, православных</a:t>
            </a:r>
            <a:r>
              <a:rPr lang="ru-RU" sz="3600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/>
              <a:t>Ещё молимся о милости, жизни, мире, здравии, спасении, посещении, прощении и оставлении грехов рабов Божиих, братии </a:t>
            </a:r>
            <a:r>
              <a:rPr lang="ru-RU" sz="3600" b="1" dirty="0"/>
              <a:t>{</a:t>
            </a:r>
            <a:r>
              <a:rPr lang="ru-RU" sz="3600" dirty="0"/>
              <a:t>и прихожан</a:t>
            </a:r>
            <a:r>
              <a:rPr lang="ru-RU" sz="3600" b="1" dirty="0"/>
              <a:t>}</a:t>
            </a:r>
            <a:r>
              <a:rPr lang="ru-RU" sz="3600" dirty="0"/>
              <a:t> святого храма сего</a:t>
            </a:r>
            <a:r>
              <a:rPr lang="ru-RU" sz="3600" b="1" dirty="0"/>
              <a:t>(или: </a:t>
            </a:r>
            <a:r>
              <a:rPr lang="ru-RU" sz="3600" dirty="0"/>
              <a:t>святой обители сей</a:t>
            </a:r>
            <a:r>
              <a:rPr lang="ru-RU" sz="3600" b="1" dirty="0" smtClean="0"/>
              <a:t>)</a:t>
            </a:r>
            <a:r>
              <a:rPr lang="ru-RU" sz="3600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/>
              <a:t>Ещё молимся о приносящих пожертвования и творящих доброе во святом и </a:t>
            </a:r>
            <a:r>
              <a:rPr lang="ru-RU" sz="3600" dirty="0" err="1"/>
              <a:t>всесвященном</a:t>
            </a:r>
            <a:r>
              <a:rPr lang="ru-RU" sz="3600" dirty="0"/>
              <a:t> храме сем, о в нем трудящихся, поющих и предстоящих людях, ожидающих от Тебя великой и богатой милости</a:t>
            </a:r>
            <a:r>
              <a:rPr lang="ru-RU" sz="3600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/>
              <a:t>Священник возглашает:</a:t>
            </a:r>
            <a:r>
              <a:rPr lang="ru-RU" sz="3600" dirty="0"/>
              <a:t> Ибо Ты – милостивый и человеколюбивый Бог, и Тебе славу воссылаем, Отцу и Сыну и Святому Духу, ныне и всегда, и во веки веков</a:t>
            </a:r>
            <a:r>
              <a:rPr lang="ru-RU" sz="3600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/>
              <a:t>Хор: </a:t>
            </a:r>
            <a:r>
              <a:rPr lang="ru-RU" sz="3600" dirty="0"/>
              <a:t>Аминь.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2431</TotalTime>
  <Words>1848</Words>
  <Application>Microsoft Office PowerPoint</Application>
  <PresentationFormat>Экран (4:3)</PresentationFormat>
  <Paragraphs>122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20</vt:i4>
      </vt:variant>
    </vt:vector>
  </HeadingPairs>
  <TitlesOfParts>
    <vt:vector size="34" baseType="lpstr">
      <vt:lpstr>Franklin Gothic Book</vt:lpstr>
      <vt:lpstr>Arial</vt:lpstr>
      <vt:lpstr>Franklin Gothic Medium</vt:lpstr>
      <vt:lpstr>Wingdings 2</vt:lpstr>
      <vt:lpstr>Calibri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12. Всенощное бдение. Великая вечерня (Окончание).</dc:title>
  <dc:creator>Василий</dc:creator>
  <cp:lastModifiedBy>User</cp:lastModifiedBy>
  <cp:revision>30</cp:revision>
  <dcterms:created xsi:type="dcterms:W3CDTF">2014-01-16T19:22:08Z</dcterms:created>
  <dcterms:modified xsi:type="dcterms:W3CDTF">2016-01-29T12:09:03Z</dcterms:modified>
</cp:coreProperties>
</file>