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3" r:id="rId4"/>
    <p:sldId id="260" r:id="rId5"/>
    <p:sldId id="264" r:id="rId6"/>
    <p:sldId id="258" r:id="rId7"/>
    <p:sldId id="265" r:id="rId8"/>
    <p:sldId id="291" r:id="rId9"/>
    <p:sldId id="266" r:id="rId10"/>
    <p:sldId id="290" r:id="rId11"/>
    <p:sldId id="289" r:id="rId12"/>
    <p:sldId id="262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711F99-AEE1-4F7C-86C7-A27E51809E2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F4C046-2047-4E90-93A9-2DC3FD711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320D5-8F9C-42C8-99F3-1071B4631E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53FD-D978-42A5-8FB6-0B247DADCB9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5817-300D-447D-BFDE-32C297A8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179-787A-4F0F-8985-D7B8A6DC8CF9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0ABC-D4AB-45D4-92DC-6EC63BC7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9F66-D337-463B-AE25-0D46BEE2A38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1F21-4CD4-4201-B783-44B2877E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007B-731C-4975-B620-55DB3281F00C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96C4-9934-4F72-906D-851D4E215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A664-D16E-491F-B45E-2C0407196D7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76AF-8AFA-4467-A294-5487CD30B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B99A-0E5A-4975-AC81-9A5F43EB6C9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4D98-33FA-4CBA-B011-F2671BEB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1189-9734-40CD-812D-B5FB8070A7F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9FDA-F83A-45A1-85C6-3A048C2A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CF44-025A-47E7-AA0A-915F4B4BCF79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6027-F11C-4236-9B33-8FDECC09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6AA0-B7DB-46A5-B740-122AE979308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96FC-BC64-4F9B-92DE-5501047D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4C85-4B06-419D-9980-052F0A03B66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96AC-6B99-44DA-A1C5-B74F6B689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0E7E-FAA8-4A13-84BD-DEFE87D6389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987C-0EC6-4FBA-A3FA-211951CA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C16D5A-30EB-4650-B68C-8144964D8B61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E94D16F-C547-47BD-BA9F-F33AA1EB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2239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/>
              <a:t>Лекция 8. Литургия верных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539750" y="0"/>
            <a:ext cx="8229600" cy="8921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В это время священник читает особую молитву Херувимской песни</a:t>
            </a:r>
          </a:p>
        </p:txBody>
      </p:sp>
      <p:pic>
        <p:nvPicPr>
          <p:cNvPr id="24578" name="Picture 2" descr="C:\Users\Василий\Desktop\библейско-богсловские курсы\8 лекция\fotor6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30288"/>
            <a:ext cx="8674100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85800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Молитва Херувимской песни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Никто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 связанных плотскими влечениями и наслаждениями недостоин приступать или приближаться к Тебе, или служить Тебе, Царю Славы, ибо служение Тебе велико и страшно и для самих Сил небесных! Но однако Ты, по неизреченному и безмерному Своему человеколюбию непреложно и неизменно стал человеком и явился первосвященником нашим, и священнодействие этого общего служения и бескровной жертвы передал нам, как Владыка всех. Ибо Ты, Господи Боже наш, один владычествуешь над всем небесным и земным, – Ты, на престоле Херувимском носимый, Серафимов Господь и Царь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Израилев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один Святой и во святых почивающий. Но прошу Тебя, единственно благого и благосклонного: воззри на меня, грешного и ни к чему не годного раба Твоего, и очисти мою душу и сердце от совести порочной, и силою Святого Твоего Духа сделай способным меня, облеченного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благодатию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священства, предстоять этому Твоему святому престолу и совершить священнодействие святого и пречистого Твоего Тела и драгоценной Крови. Ибо я к Тебе приступаю, склонив свою главу, и молю Тебя: не отврати лица Твоего от меня и не отвергни меня из числа служителей Твоих, но благоволи, чтобы мною, грешным и недостойным рабом Твоим, принесены были Тебе эти Дары. Ибо Ты – приносящий и приносимый, и принимающий, и раздаваемый, Христе Боже наш, и Тебе славу воссылаем, со безначальным Твоим Отцом, 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всесвятым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благим и животворящим Твоим Духом, ныне и всегда, и во веки веков. Аминь.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Священник и диакон стоя у престола трижды произносят слова Херувимской песни.</a:t>
            </a:r>
          </a:p>
        </p:txBody>
      </p:sp>
      <p:pic>
        <p:nvPicPr>
          <p:cNvPr id="26626" name="Picture 2" descr="C:\Users\Василий\Desktop\библейско-богсловские курсы\8 лекция\fotor6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5238"/>
            <a:ext cx="838676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62088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Священник с диаконом подходит к жертвеннику и кадит Дискос и Чашу, произнося про себя: «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Боже, очисти меня,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грешного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«Возьми, Владыко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 Затем священник возлагает на левое плечо диакона воздух, читая стих: «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Возносите руки ваши ко святыням и благословите Господа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0" name="Picture 2" descr="C:\Users\Василий\Desktop\библейско-богсловские курсы\8 лекция\fotor6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62088"/>
            <a:ext cx="80264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5888"/>
            <a:ext cx="8229600" cy="6778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Затем священник дает диакону покрытый дискос с Агнцем, а сам берет Святую Чашу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4" name="Picture 2" descr="C:\Users\Василий\Desktop\библейско-богсловские курсы\8 лекция\fotor6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68425"/>
            <a:ext cx="7954962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611188" y="11113"/>
            <a:ext cx="8229600" cy="533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Дискос диакон возвышает над головой</a:t>
            </a:r>
          </a:p>
        </p:txBody>
      </p:sp>
      <p:pic>
        <p:nvPicPr>
          <p:cNvPr id="29698" name="Picture 2" descr="C:\Users\Василий\Desktop\библейско-богсловские курсы\8 лекция\fotor6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911225"/>
            <a:ext cx="8745538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518525" cy="1038225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Священнослужителя останавливаются на солее и произносят поминовение священноначалия м верующих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3" descr="C:\Users\Василий\Desktop\библейско-богсловские курсы\8 лекция\fotor6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077913"/>
            <a:ext cx="86010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Поминовение на Великом входе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Великого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Господина и отца нашего 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Кирилла,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Святейшего Патриарха Московского и всея Руси и господина нашего 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высокопреосвященнейшего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Ювеналия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митрополита 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Крутицкого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Коломенского,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 помянет Господь Бог во Царствии Своем всегда, ныне и присно, и во веки веков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Священник: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Преосвященных митрополитов, архиепископов и епископов, и весь священнический и монашеский чин и причет церковный, братию и прихожан святого храма сего (или: святой обители сей), да помянет Господь Бог во Царствии Своем всегда, ныне и присно, и во веки веков.}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Всех вас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православных христиан, да помянет Господь Бог во Царствии Своем всегда: ныне и присно, и во веки веков.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Когда священник заходит в алтарь диакон обращается к нему: «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помянет Господь Бог священство твое во Царствии Своем всегда, ныне и присно, и во веки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веков»!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Священник отвечает: «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помянет Господь Бог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священнодиаконство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твое во Царствии Своем, всегда, ныне и присно, и во веки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веков»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вященник ставит Чашу на Св. престол. Затем берет Дискос у диакона и ставит его на Престол, произнося: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Благообразный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Иосиф, с древа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снем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Пречистое Тело Твое, плащаницею чистою обвив, 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благоуханьми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во гробе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нове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покрыв,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положи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 гробе плотски, во аде же с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душею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яко Бог, в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же с разбойником, и на престоле был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еси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Христе, со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Отцем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Духом, вся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исполняяй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неописанный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Яко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живоносец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яко рая краснейший,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воистинну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чертога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всякаго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царскаго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показася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светлейший, Христе, гроб Твой, источник нашего воскресения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3" y="115888"/>
            <a:ext cx="9036050" cy="19732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Затем священник снимает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покровцы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 Дискоса и Чаши и кладет их по бокам Престола. Он снимает воздух с плеча диакона,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окадив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пелену, покрывает ей священный сосуды, произнося: «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Благообразный Иосиф, с древа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снем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Пречистое Тело Твое, плащаницею чистою обвив, 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благоуханьми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во гробе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нове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покрыв,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положи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794" name="Picture 2" descr="C:\Users\Василий\Desktop\библейско-богсловские курсы\8 лекция\fotor6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2085975"/>
            <a:ext cx="70897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0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Схема </a:t>
            </a:r>
            <a:r>
              <a:rPr lang="ru-RU" sz="2800" dirty="0" err="1" smtClean="0"/>
              <a:t>чинопоследования</a:t>
            </a:r>
            <a:r>
              <a:rPr lang="ru-RU" sz="2800" dirty="0" smtClean="0"/>
              <a:t> Литургии верных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Ектении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верных.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Херувимская песнь. Великий вход.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Просительная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ектения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Символ веры.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Евхаристический канон.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Просительная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ектения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Молитва Господня «Отче наш…».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Причащение священнослужителей в алтаре.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Причащение верующих.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Окончание Литургии: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ектения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Заамвонная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молитва,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отпуст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многолетие.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6742112"/>
          </a:xfrm>
        </p:spPr>
        <p:txBody>
          <a:bodyPr rtlCol="0">
            <a:normAutofit fontScale="77500" lnSpcReduction="20000"/>
          </a:bodyPr>
          <a:lstStyle/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этого, взяв кадило у диакона, священник кадит перенесенные Св. Дары и молится: 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Ублажи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Господи, благоволением Твоим Сиона, и да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созиждутся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стены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Иерусалимския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Тогда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благоволиши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жертву правды, возношение 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всесожегаемая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тогда возложат на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олтарь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Твой тельцы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Ввиду торжественности момента, приступая к величайшему и ответственному действу и нуждаясь в особом укреплении Святым Духом, священник обращается к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диакону: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Помяни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меня, брат 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сослужитель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 отвечает ему: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 помянет Господь Бог священство твое во Царствии Своем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Затем диакон обращается к священнику: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Помолись обо мне, владыка святой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Священик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Дух Святой найдет на тебя, и Сила Всевышнего осенит тебя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Тот же Дух будет содействовать нам во все дни жизни нашей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снова диакон обращается: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Помяни меня, владыка святой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Священник благословляет диакона: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помянет тебя Господь Бог во Царствии Своем, всегда, ныне и присно, и во веки веков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Василий\Desktop\библейско-богсловские курсы\8 лекция\fotor6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89614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Palatino Linotype" pitchFamily="18" charset="0"/>
              </a:rPr>
              <a:t>Диалог после Великого входа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504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Просительная </a:t>
            </a:r>
            <a:r>
              <a:rPr lang="ru-RU" sz="2800" dirty="0" err="1"/>
              <a:t>ектения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Исполним молитву нашу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Господеви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предложенных святых дарах Господу помолимся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 избавлении нас от всякой скорби, гнева, [опасности] и нужды Господу помолимся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Защити, спаси, помилуй и сохрани нас, Боже, Твоею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благодатию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Дня сего совершенного, святого, мирного и безгрешного у Господа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Ангела мира, верного наставника, хранителя душ и тел наших у Господа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Прощения и оставления грехов и согрешений наших у Господа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Доброго и полезного душам нашим и мира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мiру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у Господа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Прочее время жизни нашей в мире и покаянии окончить у Господа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Христианской кончины жизни нашей безболезненной, непостыдной, мирной, и доброго ответа на Страшном суде Христовом просим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Пресвятую, пречистую,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преблагословенную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славную Владычицу нашу Богородицу 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Приснодеву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Марию со всеми святыми помянув, сами себя и друг друга, и всю жизнь нашу Христу Богу предадим.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Молитва Приношения:</a:t>
            </a:r>
          </a:p>
          <a:p>
            <a:pPr marL="0" indent="0" algn="ctr">
              <a:buFont typeface="Arial" charset="0"/>
              <a:buNone/>
            </a:pPr>
            <a:endParaRPr lang="ru-RU" sz="1200" b="1" smtClean="0">
              <a:solidFill>
                <a:srgbClr val="FF00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ru-RU" b="1" smtClean="0"/>
              <a:t>Господи, Боже Вседержитель, один Святой, принимающий жертву хвалы от призывающих Тебя всем сердцем, прими и молитву нас, грешных, и принеси ее ко святому Твоему жертвеннику, и сделай нас способными принести Тебе Дары и жертвы духовные за наши грехи и грехи неведения народа, и удостой нас обрести благодать пред Тобою, чтобы стала благоугодной Тебе жертва наша, и сошел благой Дух благодати Твоей на нас, и на эти предлежащие Дары, и на весь народ Твой.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Возглас: </a:t>
            </a:r>
            <a:r>
              <a:rPr lang="ru-RU" b="1" smtClean="0"/>
              <a:t>По милосердию единородного Сына Твоего, с Которым благословен Ты, со всесвятым и благим и животворящим Твоим Духом, ныне и всегда, и во веки веков.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Хор: </a:t>
            </a:r>
            <a:r>
              <a:rPr lang="ru-RU" b="1" smtClean="0"/>
              <a:t>Аминь.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Священник:</a:t>
            </a:r>
            <a:r>
              <a:rPr lang="ru-RU" b="1" smtClean="0"/>
              <a:t> Мир всем!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Хор: </a:t>
            </a:r>
            <a:r>
              <a:rPr lang="ru-RU" b="1" smtClean="0"/>
              <a:t>И духу твоему.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Диакон:</a:t>
            </a:r>
            <a:r>
              <a:rPr lang="ru-RU" b="1" smtClean="0"/>
              <a:t> Возлюбим друг друга, чтобы в единомыслии исповедать.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Хор: </a:t>
            </a:r>
            <a:r>
              <a:rPr lang="ru-RU" b="1" smtClean="0"/>
              <a:t>Отца и Сына и Святого Духа – Троицу единосущную и нераздельную.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Священник</a:t>
            </a:r>
            <a:r>
              <a:rPr lang="ru-RU" b="1" smtClean="0"/>
              <a:t> </a:t>
            </a:r>
            <a:r>
              <a:rPr lang="ru-RU" smtClean="0"/>
              <a:t>трижды кланяется со словами</a:t>
            </a:r>
            <a:r>
              <a:rPr lang="ru-RU" b="1" smtClean="0"/>
              <a:t>: Возлюблю Тебя, Господи, крепость моя, Господь – твердыня моя, и прибежище мое, и избавитель 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9350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Произнося слова: «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Возлюблю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Господи,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Крепосте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моя…», священник целует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накрытые покровами сосуды и престол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 потом священнослужители дают друг другу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целование. Настоятель говорит: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Христос посреди нас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 Целовавший его отвечает: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есть и будет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9938" name="Picture 2" descr="C:\Users\Василий\Desktop\библейско-богсловские курсы\8 лекция\fotor6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49350"/>
            <a:ext cx="84963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5888"/>
            <a:ext cx="8229600" cy="7493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 возглашает: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Двери, двери! В премудрости будем внимать!</a:t>
            </a:r>
          </a:p>
        </p:txBody>
      </p:sp>
      <p:pic>
        <p:nvPicPr>
          <p:cNvPr id="40962" name="Picture 2" descr="C:\Users\Василий\Desktop\библейско-богсловские курсы\8 лекция\fotor6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46188"/>
            <a:ext cx="8169275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5888"/>
            <a:ext cx="8229600" cy="1038225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Открывается завеса царских врат, в знак того, что мысли должно подняться к Горнему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И все верующие поют Символ веры.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986" name="Picture 2" descr="C:\Users\Василий\Desktop\библейско-богсловские курсы\8 лекция\fotor6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1366838"/>
            <a:ext cx="8170863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Василий\Desktop\библейско-богсловские курсы\8 лекция\fotor6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8051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Символ веры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Верую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 единого Бога, Отца, Вседержителя, Творца неба и земли, всего и видимого и невидимого. 2 И во единого Господа Иисуса Христа, Сына Божия, Единородного, от Отца рожденного прежде всех веков, Света от Света, Бога истинного от Бога истинного, рожденного, несотворенного, единосущного Отцу, через Которого всё произошло. 3 Ради нас, людей, и нашего ради спасения сошедшего с небес, и воплотившегося от Духа Святого и Марии Девы, и вочеловечившегося. 4 Распятого же за нас при Понтии Пилате, и страдавшего, и погребенного. 5И воскресшего в третий день, по Писаниям. 6 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восшедшего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на небеса, и сидящего справа от Отца. 7 И снова грядущего со славою, судить живых и мёртвых, и Царству Его не будет конца. 8И в Духа Святого, Господа, Животворящего, от Отца исходящего, со Отцом и Сыном равно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поклоняемого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славимого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говорившего чрез пророков. 9 Во единую, святую, соборную и апостольскую Церковь. 10 Признаю одно Крещение, для прощения грехов. 11 Ожидаю воскресения мёртвых, 12 и жизни будущего века. Аминь.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ru-RU" b="1" smtClean="0"/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Диакон:</a:t>
            </a:r>
            <a:r>
              <a:rPr lang="ru-RU" b="1" smtClean="0"/>
              <a:t> Елицы оглашеннии, изыдите.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/>
              <a:t>Оглашеннии изыдите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/>
              <a:t>Елицы оглашеннии изыдите. 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/>
              <a:t>Да ни кто от оглашенных, елицы вернии, паки и паки миром Господу помолимся.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Хор:</a:t>
            </a:r>
            <a:r>
              <a:rPr lang="ru-RU" b="1" smtClean="0"/>
              <a:t> Господи, помилуй.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Диакон:</a:t>
            </a:r>
            <a:r>
              <a:rPr lang="ru-RU" b="1" smtClean="0"/>
              <a:t> Заступи, спаси, помилуй и сохрани нас, Боже, Твоею благодатию.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Хор:</a:t>
            </a:r>
            <a:r>
              <a:rPr lang="ru-RU" b="1" smtClean="0"/>
              <a:t> Господи помилуй.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Диакон: </a:t>
            </a:r>
            <a:r>
              <a:rPr lang="ru-RU" b="1" smtClean="0"/>
              <a:t>Премудрость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88"/>
            <a:ext cx="8856663" cy="892175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Священники в алтаре, во время пения Символа веры, снимают покров с священных сосудов и простирают, колеблют его над ними.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058" name="Picture 2" descr="C:\Users\Василий\Desktop\библейско-богсловские курсы\8 лекция\fotor6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958850"/>
            <a:ext cx="867410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8507413" cy="118110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Священнослужители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веют 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воздухом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над хлебом и вином и тихо читают 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Символ веры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призывая прийти стремительную и неудержимую, подобно ветру, благодать Святого Духа.</a:t>
            </a:r>
          </a:p>
        </p:txBody>
      </p:sp>
      <p:pic>
        <p:nvPicPr>
          <p:cNvPr id="46082" name="Picture 2" descr="C:\Users\Василий\Desktop\библейско-богсловские курсы\8 лекция\fotor6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1343025"/>
            <a:ext cx="8097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0"/>
            <a:ext cx="8229600" cy="72072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же действие при соборном служении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7106" name="Picture 2" descr="C:\Users\Василий\Desktop\библейско-богсловские курсы\8 лекция\fotor6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981075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4925"/>
            <a:ext cx="8229600" cy="690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Молитва верных первая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5761038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Благодарим Тебя, Господи Боже Сил, удостоившего нас предстать и ныне святому Твоему жертвеннику и припасть к Твоему милосердию, прося о наших грехах и о грехах неведения народа! Прими, Боже, моление наше, сделай, чтобы мы были достойны приносить Тебе моления и мольбы и жертвы бескровные за весь народ Твой, и дай нам, которых Ты поставил на это служение Тебе, способность силою Духа Твоего Святого, безукоризненно и без преткновения, с чистым свидетельством совести нашей, призывать Тебя во всякое время и на всяком месте, чтобы внимая нам, Ты был милостив к нам, по множеству Своей благости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Ибо Тебе подобает вся слава, честь и поклонение, Отцу и Сыну и Святому Духу, ныне и всегда, и во веки веков.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Снова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снова в мире Господу помолимся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Господи, помилуй!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(на каждое прошение)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 свыше и о спасении душ наших Господу помолимся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мире всего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мiра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благоденствии святых Божиих Церквей и о соединении всех Господу помолимся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 избавлении нас от всякой скорби, гнева, беды и нужды Господу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помолимся.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Защити, спаси, помилуй и сохрани нас, Боже, Твоею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благодатию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Премудрость!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Молитва верных вторая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Вновь и многократно мы припадаем к Тебе, и молим Тебя, благой и Человеколюбец, чтобы воззрев на это моление наше, Ты очистил наши души и тела от всякой скверны плоти и духа и дал нам неповинно и не в осуждение предстоять святому Твоему жертвеннику! Даруй же, Боже, и молящимся с нами возрастать в жизни, и вере, и разумении духовном. Дай им всегда со страхом и любовью служить Тебе и неповинно и не в осуждение причаститься святых Твоих Таинств, и небесного Твоего Царства удостоиться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Чтобы силою Твоею всегда хранимые, мы Тебе славу воссылали, Отцу и Сыну и Святому Духу, ныне и всегда, и во веки веков.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611188" y="188913"/>
            <a:ext cx="8229600" cy="5318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Отверзаются Царские врата</a:t>
            </a:r>
          </a:p>
        </p:txBody>
      </p:sp>
      <p:pic>
        <p:nvPicPr>
          <p:cNvPr id="1026" name="Picture 2" descr="C:\Users\Василий\Desktop\библейско-богсловские курсы\8 лекция\fotor6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63613"/>
            <a:ext cx="8818562" cy="58785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547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Херувимская песнь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Иже Херувимы тайно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образующе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животворящей Троице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Трисвятую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песнь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припевающе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всякое ныне житейское отложим попечение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Яко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 Царя всех подымем, ангельскими невидимо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дориносима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чинми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аллилуиа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Перевод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Мы, Херувимов таинственно изображая и животворящей Троице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Трисвятую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песнь воспевая, всякое ныне житейское отложим попечение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Чтобы принять Царя всего, Ангельскими полками невидимо сопровождаемого.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аллилуия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88913"/>
            <a:ext cx="8229600" cy="6762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Диакон совершает каждение во время Херувимской песни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554" name="Picture 2" descr="C:\Users\Василий\Desktop\библейско-богсловские курсы\8 лекция\fotor6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46163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548</TotalTime>
  <Words>1730</Words>
  <Application>Microsoft Office PowerPoint</Application>
  <PresentationFormat>Экран (4:3)</PresentationFormat>
  <Paragraphs>111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Palatino Linotype</vt:lpstr>
      <vt:lpstr>Arial</vt:lpstr>
      <vt:lpstr>Century Gothic</vt:lpstr>
      <vt:lpstr>Courier New</vt:lpstr>
      <vt:lpstr>Calibri</vt:lpstr>
      <vt:lpstr>Исполнительная</vt:lpstr>
      <vt:lpstr>Исполнительная</vt:lpstr>
      <vt:lpstr>Лекция 8. Литургия верных</vt:lpstr>
      <vt:lpstr>Схема чинопоследования Литургии верных</vt:lpstr>
      <vt:lpstr>Слайд 3</vt:lpstr>
      <vt:lpstr>Молитва верных первая</vt:lpstr>
      <vt:lpstr>Слайд 5</vt:lpstr>
      <vt:lpstr>Молитва верных вторая</vt:lpstr>
      <vt:lpstr>Слайд 7</vt:lpstr>
      <vt:lpstr>Херувимская песнь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Просительная ектения</vt:lpstr>
      <vt:lpstr>Слайд 23</vt:lpstr>
      <vt:lpstr>Слайд 24</vt:lpstr>
      <vt:lpstr>Слайд 25</vt:lpstr>
      <vt:lpstr>Слайд 26</vt:lpstr>
      <vt:lpstr>Слайд 27</vt:lpstr>
      <vt:lpstr>Слайд 28</vt:lpstr>
      <vt:lpstr>Символ веры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Литургия верных</dc:title>
  <dc:creator>Василий</dc:creator>
  <cp:lastModifiedBy>User</cp:lastModifiedBy>
  <cp:revision>28</cp:revision>
  <dcterms:created xsi:type="dcterms:W3CDTF">2013-11-21T11:35:39Z</dcterms:created>
  <dcterms:modified xsi:type="dcterms:W3CDTF">2015-11-30T05:22:21Z</dcterms:modified>
</cp:coreProperties>
</file>